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80"/>
  </p:notesMasterIdLst>
  <p:sldIdLst>
    <p:sldId id="287" r:id="rId5"/>
    <p:sldId id="332" r:id="rId6"/>
    <p:sldId id="334" r:id="rId7"/>
    <p:sldId id="414" r:id="rId8"/>
    <p:sldId id="381" r:id="rId9"/>
    <p:sldId id="382" r:id="rId10"/>
    <p:sldId id="383" r:id="rId11"/>
    <p:sldId id="420" r:id="rId12"/>
    <p:sldId id="417" r:id="rId13"/>
    <p:sldId id="472" r:id="rId14"/>
    <p:sldId id="338" r:id="rId15"/>
    <p:sldId id="340" r:id="rId16"/>
    <p:sldId id="341" r:id="rId17"/>
    <p:sldId id="342" r:id="rId18"/>
    <p:sldId id="343" r:id="rId19"/>
    <p:sldId id="346" r:id="rId20"/>
    <p:sldId id="347" r:id="rId21"/>
    <p:sldId id="348" r:id="rId22"/>
    <p:sldId id="405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70" r:id="rId32"/>
    <p:sldId id="471" r:id="rId33"/>
    <p:sldId id="429" r:id="rId34"/>
    <p:sldId id="430" r:id="rId35"/>
    <p:sldId id="431" r:id="rId36"/>
    <p:sldId id="349" r:id="rId37"/>
    <p:sldId id="436" r:id="rId38"/>
    <p:sldId id="368" r:id="rId39"/>
    <p:sldId id="463" r:id="rId40"/>
    <p:sldId id="451" r:id="rId41"/>
    <p:sldId id="445" r:id="rId42"/>
    <p:sldId id="435" r:id="rId43"/>
    <p:sldId id="454" r:id="rId44"/>
    <p:sldId id="450" r:id="rId45"/>
    <p:sldId id="452" r:id="rId46"/>
    <p:sldId id="456" r:id="rId47"/>
    <p:sldId id="457" r:id="rId48"/>
    <p:sldId id="437" r:id="rId49"/>
    <p:sldId id="426" r:id="rId50"/>
    <p:sldId id="373" r:id="rId51"/>
    <p:sldId id="455" r:id="rId52"/>
    <p:sldId id="467" r:id="rId53"/>
    <p:sldId id="468" r:id="rId54"/>
    <p:sldId id="469" r:id="rId55"/>
    <p:sldId id="374" r:id="rId56"/>
    <p:sldId id="438" r:id="rId57"/>
    <p:sldId id="464" r:id="rId58"/>
    <p:sldId id="439" r:id="rId59"/>
    <p:sldId id="460" r:id="rId60"/>
    <p:sldId id="465" r:id="rId61"/>
    <p:sldId id="461" r:id="rId62"/>
    <p:sldId id="462" r:id="rId63"/>
    <p:sldId id="442" r:id="rId64"/>
    <p:sldId id="336" r:id="rId65"/>
    <p:sldId id="330" r:id="rId66"/>
    <p:sldId id="350" r:id="rId67"/>
    <p:sldId id="333" r:id="rId68"/>
    <p:sldId id="280" r:id="rId69"/>
    <p:sldId id="406" r:id="rId70"/>
    <p:sldId id="415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212121"/>
    <a:srgbClr val="212103"/>
    <a:srgbClr val="000000"/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65" autoAdjust="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너의 어플리케이션에 대한 정보를 입력하기 위한 </a:t>
            </a:r>
            <a:r>
              <a:rPr lang="en-US" altLang="ko-KR" dirty="0"/>
              <a:t>Manifest Editor</a:t>
            </a:r>
            <a:r>
              <a:rPr lang="ko-KR" altLang="en-US" dirty="0"/>
              <a:t>야</a:t>
            </a:r>
            <a:r>
              <a:rPr lang="en-US" altLang="ko-KR" dirty="0"/>
              <a:t>. application</a:t>
            </a:r>
            <a:r>
              <a:rPr lang="en-US" altLang="ko-KR" baseline="0" dirty="0"/>
              <a:t> ID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pakcage</a:t>
            </a:r>
            <a:r>
              <a:rPr lang="en-US" altLang="ko-KR" baseline="0" dirty="0"/>
              <a:t> name, icon</a:t>
            </a:r>
            <a:r>
              <a:rPr lang="ko-KR" altLang="en-US" baseline="0" dirty="0"/>
              <a:t>등외에 </a:t>
            </a:r>
            <a:r>
              <a:rPr lang="en-US" altLang="ko-KR" baseline="0" dirty="0"/>
              <a:t>app</a:t>
            </a:r>
            <a:r>
              <a:rPr lang="ko-KR" altLang="en-US" baseline="0" dirty="0"/>
              <a:t>에서 사용하는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을 위해 </a:t>
            </a:r>
            <a:r>
              <a:rPr lang="ko-KR" altLang="en-US" baseline="0" dirty="0" err="1"/>
              <a:t>획득해야하는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privilege</a:t>
            </a:r>
            <a:r>
              <a:rPr lang="ko-KR" altLang="en-US" baseline="0" dirty="0"/>
              <a:t>등을 추가할 수도 있어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98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tizen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에뮬레이터를 관리하기 위한 </a:t>
            </a:r>
            <a:r>
              <a:rPr lang="en-US" altLang="ko-KR" baseline="0" dirty="0"/>
              <a:t>Emulator </a:t>
            </a:r>
            <a:r>
              <a:rPr lang="ko-KR" altLang="en-US" baseline="0" dirty="0"/>
              <a:t>매니저야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여기에서 </a:t>
            </a:r>
            <a:r>
              <a:rPr lang="ko-KR" altLang="en-US" baseline="0" dirty="0" err="1"/>
              <a:t>너가</a:t>
            </a:r>
            <a:r>
              <a:rPr lang="ko-KR" altLang="en-US" baseline="0" dirty="0"/>
              <a:t> 테스트하길 원하는 </a:t>
            </a:r>
            <a:r>
              <a:rPr lang="en-US" altLang="ko-KR" baseline="0" dirty="0"/>
              <a:t>Profile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virtual device</a:t>
            </a:r>
            <a:r>
              <a:rPr lang="ko-KR" altLang="en-US" baseline="0" dirty="0"/>
              <a:t>를 생성하고 실행할 수 있어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Emulator</a:t>
            </a:r>
            <a:r>
              <a:rPr lang="ko-KR" altLang="en-US" dirty="0"/>
              <a:t>나 </a:t>
            </a:r>
            <a:r>
              <a:rPr lang="en-US" altLang="ko-KR" dirty="0"/>
              <a:t>Device</a:t>
            </a:r>
            <a:r>
              <a:rPr lang="ko-KR" altLang="en-US" dirty="0"/>
              <a:t>의 상태를 확인할 수 있는 </a:t>
            </a:r>
            <a:r>
              <a:rPr lang="en-US" altLang="ko-KR" dirty="0"/>
              <a:t>Device Manager</a:t>
            </a:r>
            <a:r>
              <a:rPr lang="ko-KR" altLang="en-US" dirty="0"/>
              <a:t>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디바이스의 폴더</a:t>
            </a:r>
            <a:r>
              <a:rPr lang="en-US" altLang="ko-KR" dirty="0"/>
              <a:t>/</a:t>
            </a:r>
            <a:r>
              <a:rPr lang="ko-KR" altLang="en-US" dirty="0"/>
              <a:t>파일을 확인하고 로그를 볼 수도 있어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단순히 로그를 보기 위해서라면 다음 페이지에서 소개할 </a:t>
            </a:r>
            <a:r>
              <a:rPr lang="en-US" altLang="ko-KR" dirty="0" err="1"/>
              <a:t>LogViewer</a:t>
            </a:r>
            <a:r>
              <a:rPr lang="ko-KR" altLang="en-US" dirty="0"/>
              <a:t>를 </a:t>
            </a:r>
            <a:r>
              <a:rPr lang="ko-KR" altLang="en-US" dirty="0" err="1"/>
              <a:t>사용하는게</a:t>
            </a:r>
            <a:r>
              <a:rPr lang="ko-KR" altLang="en-US" dirty="0"/>
              <a:t> 편리할 꺼야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</a:t>
            </a:r>
            <a:r>
              <a:rPr lang="en-US" altLang="ko-KR" dirty="0" err="1"/>
              <a:t>LogViewer</a:t>
            </a:r>
            <a:r>
              <a:rPr lang="ko-KR" altLang="en-US" dirty="0"/>
              <a:t>야</a:t>
            </a:r>
            <a:r>
              <a:rPr lang="en-US" altLang="ko-KR" dirty="0"/>
              <a:t>, Visual Studio</a:t>
            </a:r>
            <a:r>
              <a:rPr lang="ko-KR" altLang="en-US" dirty="0"/>
              <a:t>의 </a:t>
            </a:r>
            <a:r>
              <a:rPr lang="en-US" altLang="ko-KR" dirty="0"/>
              <a:t>Attachable Floating</a:t>
            </a:r>
            <a:r>
              <a:rPr lang="en-US" altLang="ko-KR" baseline="0" dirty="0"/>
              <a:t> Window</a:t>
            </a:r>
            <a:r>
              <a:rPr lang="ko-KR" altLang="en-US" baseline="0" dirty="0"/>
              <a:t>로 제공되어 디버깅 중에도 확인이 편리해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baseline="0" dirty="0"/>
              <a:t> 사용 중인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들이 어떤 </a:t>
            </a:r>
            <a:r>
              <a:rPr lang="en-US" altLang="ko-KR" baseline="0" dirty="0"/>
              <a:t>Privilege</a:t>
            </a:r>
            <a:r>
              <a:rPr lang="ko-KR" altLang="en-US" baseline="0" dirty="0"/>
              <a:t>등을 필요할 할 때</a:t>
            </a:r>
            <a:r>
              <a:rPr lang="en-US" altLang="ko-KR" baseline="0" dirty="0"/>
              <a:t>, manifest</a:t>
            </a:r>
            <a:r>
              <a:rPr lang="ko-KR" altLang="en-US" baseline="0" dirty="0"/>
              <a:t>에 포함되지 않았는지를 확인해주는 </a:t>
            </a:r>
            <a:r>
              <a:rPr lang="en-US" altLang="ko-KR" baseline="0" dirty="0"/>
              <a:t>API Checker</a:t>
            </a:r>
            <a:r>
              <a:rPr lang="ko-KR" altLang="en-US" baseline="0" dirty="0"/>
              <a:t>야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만약 </a:t>
            </a:r>
            <a:r>
              <a:rPr lang="en-US" altLang="ko-KR" baseline="0" dirty="0"/>
              <a:t>Privilege</a:t>
            </a:r>
            <a:r>
              <a:rPr lang="ko-KR" altLang="en-US" baseline="0" dirty="0"/>
              <a:t>가 필요한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사용하고 </a:t>
            </a:r>
            <a:r>
              <a:rPr lang="en-US" altLang="ko-KR" baseline="0" dirty="0" err="1"/>
              <a:t>prilvilege</a:t>
            </a:r>
            <a:r>
              <a:rPr lang="ko-KR" altLang="en-US" baseline="0" dirty="0"/>
              <a:t>를 추가하지 않았으면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오른쪽 </a:t>
            </a:r>
            <a:r>
              <a:rPr lang="ko-KR" altLang="en-US" baseline="0" dirty="0" err="1"/>
              <a:t>플로팅</a:t>
            </a:r>
            <a:r>
              <a:rPr lang="ko-KR" altLang="en-US" baseline="0" dirty="0"/>
              <a:t> 윈도우 처럼 표시돼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56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타이젠</a:t>
            </a:r>
            <a:r>
              <a:rPr lang="ko-KR" altLang="en-US" dirty="0"/>
              <a:t> 프로젝트를 솔루션에 추가해보자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솔루션에서 </a:t>
            </a:r>
            <a:r>
              <a:rPr lang="en-US" altLang="ko-KR" dirty="0"/>
              <a:t>Add New Project</a:t>
            </a:r>
            <a:r>
              <a:rPr lang="ko-KR" altLang="en-US" dirty="0"/>
              <a:t>를 하고 </a:t>
            </a:r>
            <a:r>
              <a:rPr lang="en-US" altLang="ko-KR" dirty="0" err="1"/>
              <a:t>Tizen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Cross Platform</a:t>
            </a:r>
            <a:r>
              <a:rPr lang="ko-KR" altLang="en-US" baseline="0" dirty="0"/>
              <a:t>을 클릭해서 </a:t>
            </a:r>
            <a:r>
              <a:rPr lang="en-US" altLang="ko-KR" baseline="0" dirty="0"/>
              <a:t>Blank App</a:t>
            </a:r>
            <a:r>
              <a:rPr lang="ko-KR" altLang="en-US" baseline="0" dirty="0"/>
              <a:t>을 선택하자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이름도 </a:t>
            </a:r>
            <a:r>
              <a:rPr lang="en-US" altLang="ko-KR" baseline="0" dirty="0" err="1"/>
              <a:t>VideoPlayerLite.Tizen</a:t>
            </a:r>
            <a:r>
              <a:rPr lang="ko-KR" altLang="en-US" baseline="0" dirty="0"/>
              <a:t>으로 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위치는 솔루션의 </a:t>
            </a:r>
            <a:r>
              <a:rPr lang="en-US" altLang="ko-KR" baseline="0" dirty="0"/>
              <a:t>Directory</a:t>
            </a:r>
            <a:r>
              <a:rPr lang="ko-KR" altLang="en-US" baseline="0" dirty="0"/>
              <a:t>로 설정하자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11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TV</a:t>
            </a:r>
            <a:r>
              <a:rPr lang="ko-KR" altLang="en-US" dirty="0" err="1"/>
              <a:t>앱을</a:t>
            </a:r>
            <a:r>
              <a:rPr lang="ko-KR" altLang="en-US" dirty="0"/>
              <a:t> 만들고 있어</a:t>
            </a:r>
            <a:r>
              <a:rPr lang="en-US" altLang="ko-KR" dirty="0"/>
              <a:t>, </a:t>
            </a:r>
            <a:r>
              <a:rPr lang="ko-KR" altLang="en-US" dirty="0"/>
              <a:t>그러니까 </a:t>
            </a:r>
            <a:r>
              <a:rPr lang="en-US" altLang="ko-KR" dirty="0"/>
              <a:t>Project</a:t>
            </a:r>
            <a:r>
              <a:rPr lang="ko-KR" altLang="en-US" dirty="0"/>
              <a:t>의 </a:t>
            </a:r>
            <a:r>
              <a:rPr lang="en-US" altLang="ko-KR" dirty="0"/>
              <a:t>Target</a:t>
            </a:r>
            <a:r>
              <a:rPr lang="en-US" altLang="ko-KR" baseline="0" dirty="0"/>
              <a:t> Profile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TV</a:t>
            </a:r>
            <a:r>
              <a:rPr lang="ko-KR" altLang="en-US" baseline="0" dirty="0"/>
              <a:t>로 하자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49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생성이 된 프로젝트의 이름은 </a:t>
            </a:r>
            <a:r>
              <a:rPr lang="en-US" altLang="ko-KR" dirty="0" err="1"/>
              <a:t>VideoPlayerLite.Tizen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/>
              <a:t>Tizen.TV</a:t>
            </a:r>
            <a:r>
              <a:rPr lang="ko-KR" altLang="en-US" dirty="0"/>
              <a:t>가 붙은 </a:t>
            </a:r>
            <a:r>
              <a:rPr lang="ko-KR" altLang="en-US" dirty="0" err="1"/>
              <a:t>형태일꺼야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</a:t>
            </a:r>
            <a:r>
              <a:rPr lang="ko-KR" altLang="en-US" dirty="0" err="1"/>
              <a:t>플렛폼의</a:t>
            </a:r>
            <a:r>
              <a:rPr lang="ko-KR" altLang="en-US" dirty="0"/>
              <a:t> 프로젝트들처럼</a:t>
            </a:r>
            <a:r>
              <a:rPr lang="ko-KR" altLang="en-US" baseline="0" dirty="0"/>
              <a:t> 이름을 바꿔주자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메뉴에서 </a:t>
            </a:r>
            <a:r>
              <a:rPr lang="en-US" altLang="ko-KR" baseline="0" dirty="0"/>
              <a:t>Rename</a:t>
            </a:r>
            <a:r>
              <a:rPr lang="ko-KR" altLang="en-US" baseline="0" dirty="0"/>
              <a:t>을 선택한 뒤 </a:t>
            </a:r>
            <a:r>
              <a:rPr lang="en-US" altLang="ko-KR" baseline="0" dirty="0" err="1"/>
              <a:t>VideoPlayerLite.Tizen</a:t>
            </a:r>
            <a:r>
              <a:rPr lang="ko-KR" altLang="en-US" baseline="0" dirty="0"/>
              <a:t>으로 바꾸자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7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Shared </a:t>
            </a:r>
            <a:r>
              <a:rPr lang="ko-KR" altLang="en-US" dirty="0"/>
              <a:t>코드를 위한 </a:t>
            </a:r>
            <a:r>
              <a:rPr lang="en-US" altLang="ko-KR" baseline="0" dirty="0"/>
              <a:t>Portable Project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.NET Standard Library</a:t>
            </a:r>
            <a:r>
              <a:rPr lang="ko-KR" altLang="en-US" baseline="0" dirty="0"/>
              <a:t>로 대체 할 꺼야</a:t>
            </a:r>
            <a:r>
              <a:rPr lang="en-US" altLang="ko-KR" baseline="0" dirty="0"/>
              <a:t>.  </a:t>
            </a:r>
          </a:p>
          <a:p>
            <a:r>
              <a:rPr lang="ko-KR" altLang="en-US" baseline="0" dirty="0"/>
              <a:t>처음부터 </a:t>
            </a:r>
            <a:r>
              <a:rPr lang="en-US" altLang="ko-KR" baseline="0" dirty="0"/>
              <a:t>.NET Standard library </a:t>
            </a:r>
            <a:r>
              <a:rPr lang="ko-KR" altLang="en-US" baseline="0" dirty="0"/>
              <a:t>프로젝트를 생성하고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거기에 각 </a:t>
            </a:r>
            <a:r>
              <a:rPr lang="ko-KR" altLang="en-US" baseline="0" dirty="0" err="1"/>
              <a:t>플렛폼</a:t>
            </a:r>
            <a:r>
              <a:rPr lang="ko-KR" altLang="en-US" baseline="0" dirty="0"/>
              <a:t> 프로젝트를 추가할 수도 있었지만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이게 더 간편한 방법이라 이 방법으로 진행하고 있어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솔루션에 </a:t>
            </a:r>
            <a:r>
              <a:rPr lang="en-US" altLang="ko-KR" baseline="0" dirty="0"/>
              <a:t>.NET Standard Library </a:t>
            </a:r>
            <a:r>
              <a:rPr lang="ko-KR" altLang="en-US" baseline="0" dirty="0"/>
              <a:t>프로젝트를 추가해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47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, Portable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App.xaml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MainPage.xaml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파일을 </a:t>
            </a:r>
            <a:r>
              <a:rPr lang="en-US" altLang="ko-KR" baseline="0" dirty="0"/>
              <a:t>.NET standard library </a:t>
            </a:r>
            <a:r>
              <a:rPr lang="ko-KR" altLang="en-US" baseline="0" dirty="0"/>
              <a:t>로 이동시켜줘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생성될 </a:t>
            </a:r>
            <a:r>
              <a:rPr lang="en-US" altLang="ko-KR" baseline="0" dirty="0"/>
              <a:t>.NET Standard library</a:t>
            </a:r>
            <a:r>
              <a:rPr lang="ko-KR" altLang="en-US" baseline="0" dirty="0"/>
              <a:t>가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Forms UI</a:t>
            </a:r>
            <a:r>
              <a:rPr lang="ko-KR" altLang="en-US" baseline="0" dirty="0"/>
              <a:t>를 공유하기 위한 </a:t>
            </a:r>
            <a:r>
              <a:rPr lang="en-US" altLang="ko-KR" baseline="0" dirty="0"/>
              <a:t>Shared Project</a:t>
            </a:r>
            <a:r>
              <a:rPr lang="ko-KR" altLang="en-US" baseline="0" dirty="0"/>
              <a:t>로 동작 할 꺼야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1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</a:t>
            </a:r>
            <a:r>
              <a:rPr lang="en-US" altLang="ko-KR" dirty="0"/>
              <a:t>C</a:t>
            </a:r>
            <a:r>
              <a:rPr lang="ko-KR" altLang="en-US" dirty="0"/>
              <a:t>기반의 </a:t>
            </a:r>
            <a:r>
              <a:rPr lang="en-US" altLang="ko-KR" dirty="0"/>
              <a:t> Native App</a:t>
            </a:r>
            <a:r>
              <a:rPr lang="ko-KR" altLang="en-US" dirty="0"/>
              <a:t>와 </a:t>
            </a:r>
            <a:r>
              <a:rPr lang="en-US" altLang="ko-KR" dirty="0"/>
              <a:t>Web App </a:t>
            </a:r>
            <a:r>
              <a:rPr lang="ko-KR" altLang="en-US" dirty="0"/>
              <a:t>개발 환경을 제공하던 </a:t>
            </a:r>
            <a:r>
              <a:rPr lang="en-US" altLang="ko-KR" dirty="0" err="1"/>
              <a:t>Tizen</a:t>
            </a:r>
            <a:r>
              <a:rPr lang="ko-KR" altLang="en-US" dirty="0"/>
              <a:t>은  최근 개발자에게 좀 더 친숙한 개발 경험을 제공하기로 했어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그게</a:t>
            </a:r>
            <a:r>
              <a:rPr lang="en-US" altLang="ko-KR" baseline="0" dirty="0"/>
              <a:t>, .NET Runtime</a:t>
            </a:r>
            <a:r>
              <a:rPr lang="ko-KR" altLang="en-US" baseline="0" dirty="0"/>
              <a:t>을 제공하는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.NET </a:t>
            </a:r>
            <a:r>
              <a:rPr lang="ko-KR" altLang="en-US" baseline="0" dirty="0"/>
              <a:t>그리고</a:t>
            </a:r>
            <a:r>
              <a:rPr lang="en-US" altLang="ko-KR" baseline="0" dirty="0"/>
              <a:t>, Visual Studio Tools for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이야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Tizen</a:t>
            </a:r>
            <a:r>
              <a:rPr lang="ko-KR" altLang="en-US" dirty="0"/>
              <a:t>은 현재 </a:t>
            </a:r>
            <a:r>
              <a:rPr lang="en-US" altLang="ko-KR" dirty="0"/>
              <a:t>Mobile</a:t>
            </a:r>
            <a:r>
              <a:rPr lang="ko-KR" altLang="en-US" dirty="0"/>
              <a:t>과 </a:t>
            </a:r>
            <a:r>
              <a:rPr lang="en-US" altLang="ko-KR" dirty="0"/>
              <a:t>Wearable, </a:t>
            </a:r>
            <a:r>
              <a:rPr lang="ko-KR" altLang="en-US" dirty="0"/>
              <a:t>그리고 </a:t>
            </a:r>
            <a:r>
              <a:rPr lang="en-US" altLang="ko-KR" dirty="0"/>
              <a:t>TV profile</a:t>
            </a:r>
            <a:r>
              <a:rPr lang="ko-KR" altLang="en-US" dirty="0"/>
              <a:t>에서 동작하고 있어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세션에서는 </a:t>
            </a:r>
            <a:r>
              <a:rPr lang="en-US" altLang="ko-KR" dirty="0"/>
              <a:t>Visual Studio Tool for </a:t>
            </a:r>
            <a:r>
              <a:rPr lang="en-US" altLang="ko-KR" dirty="0" err="1"/>
              <a:t>Tizen</a:t>
            </a:r>
            <a:r>
              <a:rPr lang="ko-KR" altLang="en-US" dirty="0"/>
              <a:t>을 이용해 </a:t>
            </a:r>
            <a:r>
              <a:rPr lang="ko-KR" altLang="en-US" baseline="0" dirty="0"/>
              <a:t>너의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Application</a:t>
            </a:r>
            <a:r>
              <a:rPr lang="ko-KR" altLang="en-US" baseline="0" dirty="0"/>
              <a:t>을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TV</a:t>
            </a:r>
            <a:r>
              <a:rPr lang="ko-KR" altLang="en-US" baseline="0" dirty="0"/>
              <a:t>에서 동작하도록 만들어 볼 꺼야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생성한 </a:t>
            </a:r>
            <a:r>
              <a:rPr lang="en-US" altLang="ko-KR" dirty="0"/>
              <a:t>.NET</a:t>
            </a:r>
            <a:r>
              <a:rPr lang="en-US" altLang="ko-KR" baseline="0" dirty="0"/>
              <a:t> Standard Library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Forms</a:t>
            </a:r>
            <a:r>
              <a:rPr lang="ko-KR" altLang="en-US" baseline="0" dirty="0"/>
              <a:t>를 이용한 </a:t>
            </a:r>
            <a:r>
              <a:rPr lang="en-US" altLang="ko-KR" baseline="0" dirty="0"/>
              <a:t>UI </a:t>
            </a:r>
            <a:r>
              <a:rPr lang="ko-KR" altLang="en-US" baseline="0" dirty="0" err="1"/>
              <a:t>구현부를</a:t>
            </a:r>
            <a:r>
              <a:rPr lang="ko-KR" altLang="en-US" baseline="0" dirty="0"/>
              <a:t> 공유할 프로젝트야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그러니까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Forms</a:t>
            </a:r>
            <a:r>
              <a:rPr lang="ko-KR" altLang="en-US" baseline="0" dirty="0"/>
              <a:t>를 이용할 수 있게 </a:t>
            </a:r>
            <a:r>
              <a:rPr lang="en-US" altLang="ko-KR" baseline="0" dirty="0" err="1"/>
              <a:t>Nuget</a:t>
            </a:r>
            <a:r>
              <a:rPr lang="en-US" altLang="ko-KR" baseline="0" dirty="0"/>
              <a:t> Package</a:t>
            </a:r>
            <a:r>
              <a:rPr lang="ko-KR" altLang="en-US" baseline="0" dirty="0"/>
              <a:t>를 추가해 줘야 해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Nuget</a:t>
            </a:r>
            <a:r>
              <a:rPr lang="en-US" altLang="ko-KR" baseline="0" dirty="0"/>
              <a:t> Package Manager</a:t>
            </a:r>
            <a:r>
              <a:rPr lang="ko-KR" altLang="en-US" baseline="0" dirty="0"/>
              <a:t>에서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Forms</a:t>
            </a:r>
            <a:r>
              <a:rPr lang="ko-KR" altLang="en-US" baseline="0" dirty="0"/>
              <a:t>를 검색해서 설치하자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2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각각의 </a:t>
            </a:r>
            <a:r>
              <a:rPr lang="ko-KR" altLang="en-US" dirty="0" err="1"/>
              <a:t>플렛폼</a:t>
            </a:r>
            <a:r>
              <a:rPr lang="ko-KR" altLang="en-US" dirty="0"/>
              <a:t> 프로젝트에서 이 </a:t>
            </a:r>
            <a:r>
              <a:rPr lang="en-US" altLang="ko-KR" dirty="0"/>
              <a:t>Shared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를 참고할 수 있도록 </a:t>
            </a:r>
            <a:r>
              <a:rPr lang="en-US" altLang="ko-KR" baseline="0" dirty="0"/>
              <a:t>Reference</a:t>
            </a:r>
            <a:r>
              <a:rPr lang="ko-KR" altLang="en-US" baseline="0" dirty="0"/>
              <a:t>를 추가해 줘야 해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각 프로젝트에서 </a:t>
            </a:r>
            <a:r>
              <a:rPr lang="en-US" altLang="ko-KR" baseline="0" dirty="0"/>
              <a:t>Add Reference</a:t>
            </a:r>
            <a:r>
              <a:rPr lang="ko-KR" altLang="en-US" baseline="0" dirty="0"/>
              <a:t>를 선택하고 거기에서 </a:t>
            </a:r>
            <a:r>
              <a:rPr lang="en-US" altLang="ko-KR" baseline="0" dirty="0"/>
              <a:t>Shared Project</a:t>
            </a:r>
            <a:r>
              <a:rPr lang="ko-KR" altLang="en-US" baseline="0" dirty="0"/>
              <a:t>를 선택해서 추가해주자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88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완료됐어</a:t>
            </a:r>
            <a:r>
              <a:rPr lang="en-US" altLang="ko-KR" dirty="0"/>
              <a:t>, </a:t>
            </a:r>
            <a:r>
              <a:rPr lang="ko-KR" altLang="en-US" dirty="0"/>
              <a:t>이제는 필요 없어진 </a:t>
            </a:r>
            <a:r>
              <a:rPr lang="en-US" altLang="ko-KR" dirty="0"/>
              <a:t>PCL</a:t>
            </a:r>
            <a:r>
              <a:rPr lang="ko-KR" altLang="en-US" dirty="0"/>
              <a:t>의 </a:t>
            </a:r>
            <a:r>
              <a:rPr lang="en-US" altLang="ko-KR" dirty="0"/>
              <a:t>Portable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만 제거하면 완료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6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이미 </a:t>
            </a:r>
            <a:r>
              <a:rPr lang="en-US" altLang="ko-KR" dirty="0"/>
              <a:t>Android</a:t>
            </a:r>
            <a:r>
              <a:rPr lang="ko-KR" altLang="en-US" dirty="0"/>
              <a:t>용으로 구현이 되어</a:t>
            </a:r>
            <a:r>
              <a:rPr lang="ko-KR" altLang="en-US" baseline="0" dirty="0"/>
              <a:t> 있는 너의 어플리케이션에 대해서 </a:t>
            </a:r>
            <a:r>
              <a:rPr lang="ko-KR" altLang="en-US" baseline="0" dirty="0" err="1"/>
              <a:t>소개할께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이름은 </a:t>
            </a:r>
            <a:r>
              <a:rPr lang="en-US" altLang="ko-KR" baseline="0" dirty="0"/>
              <a:t>Video Player Lite</a:t>
            </a:r>
            <a:r>
              <a:rPr lang="ko-KR" altLang="en-US" baseline="0" dirty="0"/>
              <a:t>야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이름처럼</a:t>
            </a:r>
            <a:r>
              <a:rPr lang="en-US" altLang="ko-KR" dirty="0"/>
              <a:t>, </a:t>
            </a:r>
            <a:r>
              <a:rPr lang="ko-KR" altLang="en-US" dirty="0"/>
              <a:t>가벼운 기능의 </a:t>
            </a:r>
            <a:r>
              <a:rPr lang="en-US" altLang="ko-KR" dirty="0"/>
              <a:t>Video Player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ko-KR" altLang="en-US" dirty="0"/>
              <a:t>미디어 파일들을 찾아서 </a:t>
            </a:r>
            <a:r>
              <a:rPr lang="ko-KR" altLang="en-US" dirty="0" err="1"/>
              <a:t>섬네일과</a:t>
            </a:r>
            <a:r>
              <a:rPr lang="ko-KR" altLang="en-US" dirty="0"/>
              <a:t> 함께 보여주고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중에 선택된 파일을 </a:t>
            </a:r>
            <a:r>
              <a:rPr lang="ko-KR" altLang="en-US" dirty="0" err="1"/>
              <a:t>플레이해줘</a:t>
            </a:r>
            <a:r>
              <a:rPr lang="en-US" altLang="ko-KR" dirty="0"/>
              <a:t>. </a:t>
            </a:r>
            <a:r>
              <a:rPr lang="ko-KR" altLang="en-US" dirty="0"/>
              <a:t>플레이 중에는 중지가 가능하고 이전</a:t>
            </a:r>
            <a:r>
              <a:rPr lang="en-US" altLang="ko-KR" dirty="0"/>
              <a:t>/</a:t>
            </a:r>
            <a:r>
              <a:rPr lang="ko-KR" altLang="en-US" baseline="0" dirty="0"/>
              <a:t>이후의 파일을 플레이 할 수 있는 기능도 제공해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전체 플레이 시간 중에 현재 얼만큼 플레이 되었는지도 표시해주지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7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본격적인 코딩을 시작할 꺼야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6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우리가 구현할 </a:t>
            </a:r>
            <a:r>
              <a:rPr lang="en-US" altLang="ko-KR" dirty="0" err="1"/>
              <a:t>VideoPlayer</a:t>
            </a:r>
            <a:r>
              <a:rPr lang="ko-KR" altLang="en-US" dirty="0"/>
              <a:t>의 대표적인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baseline="0" dirty="0"/>
              <a:t>View</a:t>
            </a:r>
            <a:r>
              <a:rPr lang="ko-KR" altLang="en-US" baseline="0" dirty="0"/>
              <a:t>야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하나는 라이브러리 </a:t>
            </a:r>
            <a:r>
              <a:rPr lang="ko-KR" altLang="en-US" baseline="0" dirty="0" err="1"/>
              <a:t>뷰로</a:t>
            </a:r>
            <a:r>
              <a:rPr lang="ko-KR" altLang="en-US" baseline="0" dirty="0"/>
              <a:t> 디바이스에 있는 비디오 파일들의 목록을 표시할 꺼야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 하나는 플레이어 </a:t>
            </a:r>
            <a:r>
              <a:rPr lang="ko-KR" altLang="en-US" baseline="0" dirty="0" err="1"/>
              <a:t>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비디오 파일을 플레이하고 이전과 다음의 비디오를 </a:t>
            </a:r>
            <a:r>
              <a:rPr lang="ko-KR" altLang="en-US" baseline="0" dirty="0" err="1"/>
              <a:t>플레이할</a:t>
            </a:r>
            <a:r>
              <a:rPr lang="ko-KR" altLang="en-US" baseline="0" dirty="0"/>
              <a:t> 수 있게 </a:t>
            </a:r>
            <a:r>
              <a:rPr lang="ko-KR" altLang="en-US" baseline="0" dirty="0" err="1"/>
              <a:t>할꺼야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40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뷰의</a:t>
            </a:r>
            <a:r>
              <a:rPr lang="ko-KR" altLang="en-US" dirty="0"/>
              <a:t> 좀 더 자세한 구성을 살펴볼 </a:t>
            </a:r>
            <a:r>
              <a:rPr lang="ko-KR" altLang="en-US" dirty="0" err="1"/>
              <a:t>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그래야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를 구성할 수 있으니깐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라이브러리 </a:t>
            </a:r>
            <a:r>
              <a:rPr lang="ko-KR" altLang="en-US" dirty="0" err="1"/>
              <a:t>뷰를</a:t>
            </a:r>
            <a:r>
              <a:rPr lang="ko-KR" altLang="en-US" dirty="0"/>
              <a:t> 담당할 라이브러리 페이지의 </a:t>
            </a:r>
            <a:r>
              <a:rPr lang="en-US" altLang="ko-KR" dirty="0" err="1"/>
              <a:t>xaml</a:t>
            </a:r>
            <a:r>
              <a:rPr lang="ko-KR" altLang="en-US" dirty="0"/>
              <a:t>은 크게 제일 상단에 </a:t>
            </a:r>
            <a:r>
              <a:rPr lang="ko-KR" altLang="en-US" dirty="0" err="1"/>
              <a:t>앱의</a:t>
            </a:r>
            <a:r>
              <a:rPr lang="ko-KR" altLang="en-US" dirty="0"/>
              <a:t> 이름을 표시할 레이블과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item</a:t>
            </a:r>
            <a:r>
              <a:rPr lang="en-US" altLang="ko-KR" baseline="0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를 표시할 수 있는 </a:t>
            </a:r>
            <a:r>
              <a:rPr lang="en-US" altLang="ko-KR" dirty="0"/>
              <a:t>grid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부분과  </a:t>
            </a:r>
            <a:r>
              <a:rPr lang="en-US" altLang="ko-KR" baseline="0" dirty="0"/>
              <a:t>grid</a:t>
            </a:r>
            <a:r>
              <a:rPr lang="ko-KR" altLang="en-US" baseline="0" dirty="0"/>
              <a:t>의 스크롤을 담당할 </a:t>
            </a:r>
            <a:r>
              <a:rPr lang="en-US" altLang="ko-KR" baseline="0" dirty="0"/>
              <a:t>Scroll View</a:t>
            </a:r>
            <a:r>
              <a:rPr lang="ko-KR" altLang="en-US" baseline="0" dirty="0"/>
              <a:t>야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플레이어 </a:t>
            </a:r>
            <a:r>
              <a:rPr lang="ko-KR" altLang="en-US" dirty="0" err="1"/>
              <a:t>뷰는</a:t>
            </a:r>
            <a:r>
              <a:rPr lang="ko-KR" altLang="en-US" dirty="0"/>
              <a:t> 상단의 타이틀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왼쪽 하단에 현재 표시 중인 영상의 시간을 표시하는 레이블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버튼과 비디오 플레이를 표시할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렌더러</a:t>
            </a:r>
            <a:r>
              <a:rPr lang="ko-KR" altLang="en-US" baseline="0" dirty="0"/>
              <a:t> 부분으로 나뉘어있어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4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우리가 만들 어플리케이션의 전체 구조야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앞에서도 설명했지만 </a:t>
            </a:r>
            <a:r>
              <a:rPr lang="en-US" altLang="ko-KR" dirty="0"/>
              <a:t>View</a:t>
            </a:r>
            <a:r>
              <a:rPr lang="ko-KR" altLang="en-US" dirty="0"/>
              <a:t>는 크게 </a:t>
            </a:r>
            <a:r>
              <a:rPr lang="en-US" altLang="ko-KR" dirty="0" err="1"/>
              <a:t>LibraryPage</a:t>
            </a:r>
            <a:r>
              <a:rPr lang="ko-KR" altLang="en-US" dirty="0"/>
              <a:t>와 </a:t>
            </a:r>
            <a:r>
              <a:rPr lang="en-US" altLang="ko-KR" dirty="0" err="1"/>
              <a:t>PlayerPage</a:t>
            </a:r>
            <a:r>
              <a:rPr lang="ko-KR" altLang="en-US" dirty="0"/>
              <a:t>로 이루어져있고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Library</a:t>
            </a:r>
            <a:r>
              <a:rPr lang="en-US" altLang="ko-KR" baseline="0" dirty="0" err="1"/>
              <a:t>View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Device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Video Item</a:t>
            </a:r>
            <a:r>
              <a:rPr lang="ko-KR" altLang="en-US" baseline="0" dirty="0"/>
              <a:t>의 내용을 표시하기 위한 </a:t>
            </a:r>
            <a:r>
              <a:rPr lang="en-US" altLang="ko-KR" baseline="0" dirty="0" err="1"/>
              <a:t>ItemView</a:t>
            </a:r>
            <a:r>
              <a:rPr lang="ko-KR" altLang="en-US" baseline="0" dirty="0"/>
              <a:t>가 포함되어 표시 될 꺼야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PlayerPlage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Custom Control</a:t>
            </a:r>
            <a:r>
              <a:rPr lang="ko-KR" altLang="en-US" baseline="0" dirty="0"/>
              <a:t>인 </a:t>
            </a:r>
            <a:r>
              <a:rPr lang="en-US" altLang="ko-KR" baseline="0" dirty="0"/>
              <a:t>Player button</a:t>
            </a:r>
            <a:r>
              <a:rPr lang="ko-KR" altLang="en-US" baseline="0" dirty="0"/>
              <a:t>과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렌더러로</a:t>
            </a:r>
            <a:r>
              <a:rPr lang="ko-KR" altLang="en-US" baseline="0" dirty="0"/>
              <a:t> 구현된 </a:t>
            </a:r>
            <a:r>
              <a:rPr lang="en-US" altLang="ko-KR" baseline="0" dirty="0" err="1"/>
              <a:t>MediaRenderingView</a:t>
            </a:r>
            <a:r>
              <a:rPr lang="ko-KR" altLang="en-US" baseline="0" dirty="0"/>
              <a:t>를 가지고 있어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ItemView</a:t>
            </a:r>
            <a:r>
              <a:rPr lang="ko-KR" altLang="en-US" baseline="0" dirty="0"/>
              <a:t>에서 표시할 </a:t>
            </a:r>
            <a:r>
              <a:rPr lang="en-US" altLang="ko-KR" baseline="0" dirty="0" err="1"/>
              <a:t>ViewModel</a:t>
            </a:r>
            <a:r>
              <a:rPr lang="ko-KR" altLang="en-US" baseline="0" dirty="0"/>
              <a:t>의 데이터는 </a:t>
            </a:r>
            <a:r>
              <a:rPr lang="en-US" altLang="ko-KR" baseline="0" dirty="0" err="1"/>
              <a:t>MediaItem</a:t>
            </a:r>
            <a:r>
              <a:rPr lang="ko-KR" altLang="en-US" baseline="0" dirty="0"/>
              <a:t>에서 가져오게 되는데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MediaItem</a:t>
            </a:r>
            <a:r>
              <a:rPr lang="ko-KR" altLang="en-US" baseline="0" dirty="0"/>
              <a:t>은 각 </a:t>
            </a:r>
            <a:r>
              <a:rPr lang="ko-KR" altLang="en-US" baseline="0" dirty="0" err="1"/>
              <a:t>플렛폼</a:t>
            </a:r>
            <a:r>
              <a:rPr lang="ko-KR" altLang="en-US" baseline="0" dirty="0"/>
              <a:t>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사용해서 가져오게 </a:t>
            </a:r>
            <a:r>
              <a:rPr lang="ko-KR" altLang="en-US" baseline="0" dirty="0" err="1"/>
              <a:t>될테니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여기에선 </a:t>
            </a:r>
            <a:r>
              <a:rPr lang="en-US" altLang="ko-KR" baseline="0" dirty="0"/>
              <a:t>Android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Tizen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Media Content </a:t>
            </a:r>
            <a:r>
              <a:rPr lang="ko-KR" altLang="en-US" baseline="0" dirty="0"/>
              <a:t>관련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호출하기 위해 각 </a:t>
            </a:r>
            <a:r>
              <a:rPr lang="ko-KR" altLang="en-US" baseline="0" dirty="0" err="1"/>
              <a:t>플렛폼용</a:t>
            </a:r>
            <a:r>
              <a:rPr lang="ko-KR" altLang="en-US" baseline="0" dirty="0"/>
              <a:t> 프로젝트에 </a:t>
            </a:r>
            <a:r>
              <a:rPr lang="en-US" altLang="ko-KR" baseline="0" dirty="0" err="1"/>
              <a:t>MediaContentPort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구현할꺼야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MediaRenderingView</a:t>
            </a:r>
            <a:r>
              <a:rPr lang="ko-KR" altLang="en-US" baseline="0" dirty="0"/>
              <a:t>도 마찬가지로 각 </a:t>
            </a:r>
            <a:r>
              <a:rPr lang="ko-KR" altLang="en-US" baseline="0" dirty="0" err="1"/>
              <a:t>플렛폼의</a:t>
            </a:r>
            <a:r>
              <a:rPr lang="ko-KR" altLang="en-US" baseline="0" dirty="0"/>
              <a:t> 비디오 재생용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를 사용하기 위해 각 </a:t>
            </a:r>
            <a:r>
              <a:rPr lang="ko-KR" altLang="en-US" baseline="0" dirty="0" err="1"/>
              <a:t>플렛폼</a:t>
            </a:r>
            <a:r>
              <a:rPr lang="ko-KR" altLang="en-US" baseline="0" dirty="0"/>
              <a:t> 프로젝트에서 </a:t>
            </a:r>
            <a:r>
              <a:rPr lang="en-US" altLang="ko-KR" baseline="0" dirty="0" err="1"/>
              <a:t>CustomRenderer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구현할꺼야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라이브러리</a:t>
            </a:r>
            <a:r>
              <a:rPr lang="ko-KR" altLang="en-US" baseline="0" dirty="0"/>
              <a:t> 페이지의 구현을 시작하자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7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Tizen</a:t>
            </a:r>
            <a:r>
              <a:rPr lang="en-US" baseline="0" dirty="0"/>
              <a:t> .NET</a:t>
            </a:r>
            <a:r>
              <a:rPr lang="ko-KR" altLang="en-US" baseline="0" dirty="0"/>
              <a:t>은 이렇게 기존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Legacy</a:t>
            </a:r>
            <a:r>
              <a:rPr lang="ko-KR" altLang="en-US" baseline="0" dirty="0"/>
              <a:t>위에 </a:t>
            </a:r>
            <a:r>
              <a:rPr lang="en-US" altLang="ko-KR" baseline="0" dirty="0"/>
              <a:t>.NET Core 2.0 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Xamarin.Forms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Legacy API</a:t>
            </a:r>
            <a:r>
              <a:rPr lang="ko-KR" altLang="en-US" baseline="0" dirty="0"/>
              <a:t>를 커버하는  </a:t>
            </a:r>
            <a:r>
              <a:rPr lang="en-US" altLang="ko-KR" baseline="0" dirty="0"/>
              <a:t>.NET wrapper API</a:t>
            </a:r>
            <a:r>
              <a:rPr lang="ko-KR" altLang="en-US" baseline="0" dirty="0"/>
              <a:t>로 이루어져있어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r>
              <a:rPr lang="en-US" altLang="ko-KR" baseline="0" dirty="0"/>
              <a:t> Page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Label, </a:t>
            </a:r>
            <a:r>
              <a:rPr lang="en-US" altLang="ko-KR" baseline="0" dirty="0" err="1"/>
              <a:t>ScrollView</a:t>
            </a:r>
            <a:r>
              <a:rPr lang="ko-KR" altLang="en-US" baseline="0" dirty="0"/>
              <a:t>를 먼저 배치하고 </a:t>
            </a:r>
            <a:r>
              <a:rPr lang="en-US" altLang="ko-KR" baseline="0" dirty="0" err="1"/>
              <a:t>ScrollView</a:t>
            </a:r>
            <a:r>
              <a:rPr lang="ko-KR" altLang="en-US" baseline="0" dirty="0"/>
              <a:t>안에 </a:t>
            </a:r>
            <a:r>
              <a:rPr lang="en-US" altLang="ko-KR" baseline="0" dirty="0"/>
              <a:t>Grid</a:t>
            </a:r>
            <a:r>
              <a:rPr lang="ko-KR" altLang="en-US" baseline="0" dirty="0"/>
              <a:t>를 배치해서 </a:t>
            </a:r>
            <a:r>
              <a:rPr lang="ko-KR" altLang="en-US" baseline="0" dirty="0" err="1"/>
              <a:t>끝낼꺼야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Grid</a:t>
            </a:r>
            <a:r>
              <a:rPr lang="ko-KR" altLang="en-US" baseline="0" dirty="0"/>
              <a:t>에는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</a:t>
            </a:r>
            <a:r>
              <a:rPr lang="en-US" altLang="ko-KR" baseline="0" dirty="0"/>
              <a:t>Row</a:t>
            </a:r>
            <a:r>
              <a:rPr lang="ko-KR" altLang="en-US" baseline="0" dirty="0"/>
              <a:t>를 넣도록 </a:t>
            </a:r>
            <a:r>
              <a:rPr lang="ko-KR" altLang="en-US" baseline="0" dirty="0" err="1"/>
              <a:t>할테니</a:t>
            </a:r>
            <a:r>
              <a:rPr lang="ko-KR" altLang="en-US" baseline="0" dirty="0"/>
              <a:t>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</a:t>
            </a:r>
            <a:r>
              <a:rPr lang="en-US" altLang="ko-KR" baseline="0" dirty="0"/>
              <a:t>Row</a:t>
            </a:r>
            <a:r>
              <a:rPr lang="ko-KR" altLang="en-US" baseline="0" dirty="0"/>
              <a:t>가 각각 같은 크기를 가지도록 이렇게 작성하자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ItemView</a:t>
            </a:r>
            <a:r>
              <a:rPr lang="ko-KR" altLang="en-US" baseline="0" dirty="0"/>
              <a:t>는 먼저 배경에 아이템에 포커스가 가있는지 표시할 </a:t>
            </a:r>
            <a:r>
              <a:rPr lang="en-US" altLang="ko-KR" baseline="0" dirty="0" err="1"/>
              <a:t>FocusRect</a:t>
            </a:r>
            <a:r>
              <a:rPr lang="ko-KR" altLang="en-US" baseline="0" dirty="0"/>
              <a:t>인 </a:t>
            </a:r>
            <a:r>
              <a:rPr lang="ko-KR" altLang="en-US" baseline="0" dirty="0" err="1"/>
              <a:t>박스뷰를</a:t>
            </a:r>
            <a:r>
              <a:rPr lang="ko-KR" altLang="en-US" baseline="0" dirty="0"/>
              <a:t> 하나 추가하고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 위에 </a:t>
            </a:r>
            <a:r>
              <a:rPr lang="en-US" altLang="ko-KR" baseline="0" dirty="0"/>
              <a:t>Thumbnail </a:t>
            </a:r>
            <a:r>
              <a:rPr lang="ko-KR" altLang="en-US" baseline="0" dirty="0"/>
              <a:t>이미지를 표시할 </a:t>
            </a:r>
            <a:r>
              <a:rPr lang="en-US" altLang="ko-KR" baseline="0" dirty="0"/>
              <a:t>Image</a:t>
            </a:r>
            <a:r>
              <a:rPr lang="ko-KR" altLang="en-US" baseline="0" dirty="0"/>
              <a:t>를 올리고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하단에 </a:t>
            </a:r>
            <a:r>
              <a:rPr lang="en-US" altLang="ko-KR" baseline="0" dirty="0"/>
              <a:t>Video</a:t>
            </a:r>
            <a:r>
              <a:rPr lang="ko-KR" altLang="en-US" baseline="0" dirty="0"/>
              <a:t>의 제목을 표시할 </a:t>
            </a:r>
            <a:r>
              <a:rPr lang="en-US" altLang="ko-KR" baseline="0" dirty="0"/>
              <a:t>Label</a:t>
            </a:r>
            <a:r>
              <a:rPr lang="ko-KR" altLang="en-US" baseline="0" dirty="0"/>
              <a:t>를 하나 추가하자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가장 위에는 </a:t>
            </a:r>
            <a:r>
              <a:rPr lang="en-US" altLang="ko-KR" baseline="0" dirty="0"/>
              <a:t>item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Clicked Event</a:t>
            </a:r>
            <a:r>
              <a:rPr lang="ko-KR" altLang="en-US" baseline="0" dirty="0"/>
              <a:t>를 처리하기 위한 투명한 버튼을 하나 </a:t>
            </a:r>
            <a:r>
              <a:rPr lang="ko-KR" altLang="en-US" baseline="0"/>
              <a:t>추가하도록 할 께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12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Library</a:t>
            </a:r>
            <a:r>
              <a:rPr lang="en-US" altLang="ko-KR" baseline="0" dirty="0"/>
              <a:t> Page</a:t>
            </a:r>
            <a:r>
              <a:rPr lang="ko-KR" altLang="en-US" baseline="0" dirty="0"/>
              <a:t>에 </a:t>
            </a:r>
            <a:r>
              <a:rPr lang="en-US" altLang="ko-KR" baseline="0" dirty="0" err="1"/>
              <a:t>MediaItem</a:t>
            </a:r>
            <a:r>
              <a:rPr lang="ko-KR" altLang="en-US" baseline="0" dirty="0"/>
              <a:t>을 추가하는 동작하는 동작은 </a:t>
            </a:r>
            <a:r>
              <a:rPr lang="en-US" altLang="ko-KR" baseline="0" dirty="0" err="1"/>
              <a:t>ViewModel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UpdateCommand</a:t>
            </a:r>
            <a:r>
              <a:rPr lang="ko-KR" altLang="en-US" baseline="0" dirty="0"/>
              <a:t>에 의해서 시작돼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</a:t>
            </a:r>
            <a:r>
              <a:rPr lang="en-US" altLang="ko-KR" baseline="0" dirty="0"/>
              <a:t>Command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LibraryPage</a:t>
            </a:r>
            <a:r>
              <a:rPr lang="en-US" altLang="ko-KR" baseline="0" dirty="0"/>
              <a:t> View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Binding</a:t>
            </a:r>
            <a:r>
              <a:rPr lang="ko-KR" altLang="en-US" baseline="0" dirty="0"/>
              <a:t>되어 </a:t>
            </a:r>
            <a:r>
              <a:rPr lang="en-US" altLang="ko-KR" baseline="0" dirty="0"/>
              <a:t>View</a:t>
            </a:r>
            <a:r>
              <a:rPr lang="ko-KR" altLang="en-US" baseline="0" dirty="0"/>
              <a:t>의 생성시나 </a:t>
            </a:r>
            <a:r>
              <a:rPr lang="en-US" altLang="ko-KR" baseline="0" dirty="0"/>
              <a:t>Update</a:t>
            </a:r>
            <a:r>
              <a:rPr lang="ko-KR" altLang="en-US" baseline="0" dirty="0"/>
              <a:t>가 따로 필요한 경우에 </a:t>
            </a:r>
            <a:r>
              <a:rPr lang="en-US" altLang="ko-KR" baseline="0" dirty="0"/>
              <a:t>Invoke</a:t>
            </a:r>
            <a:r>
              <a:rPr lang="ko-KR" altLang="en-US" baseline="0" dirty="0"/>
              <a:t>시키게 되지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invoke</a:t>
            </a:r>
            <a:r>
              <a:rPr lang="ko-KR" altLang="en-US" baseline="0" dirty="0"/>
              <a:t>된 </a:t>
            </a:r>
            <a:r>
              <a:rPr lang="en-US" altLang="ko-KR" baseline="0" dirty="0" err="1"/>
              <a:t>UpdateCommand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ViewModel</a:t>
            </a:r>
            <a:r>
              <a:rPr lang="ko-KR" altLang="en-US" baseline="0" dirty="0"/>
              <a:t>과 </a:t>
            </a:r>
            <a:r>
              <a:rPr lang="en-US" altLang="ko-KR" baseline="0" dirty="0" err="1"/>
              <a:t>MediaItemProvider</a:t>
            </a:r>
            <a:r>
              <a:rPr lang="ko-KR" altLang="en-US" baseline="0" dirty="0"/>
              <a:t>를 거쳐 </a:t>
            </a:r>
            <a:r>
              <a:rPr lang="en-US" altLang="ko-KR" baseline="0" dirty="0" err="1"/>
              <a:t>IMediaContentAPI</a:t>
            </a:r>
            <a:r>
              <a:rPr lang="ko-KR" altLang="en-US" baseline="0" dirty="0"/>
              <a:t>를 통해 각 </a:t>
            </a:r>
            <a:r>
              <a:rPr lang="ko-KR" altLang="en-US" baseline="0" dirty="0" err="1"/>
              <a:t>플렛폼의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MediaContent</a:t>
            </a:r>
            <a:r>
              <a:rPr lang="en-US" altLang="ko-KR" baseline="0" dirty="0"/>
              <a:t> </a:t>
            </a:r>
            <a:r>
              <a:rPr lang="ko-KR" altLang="en-US" baseline="0" dirty="0"/>
              <a:t>목록을 가져오는 구현을 통하게 될 꺼야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각각의 상세한 구현은 다음 페이지 </a:t>
            </a:r>
            <a:r>
              <a:rPr lang="ko-KR" altLang="en-US" baseline="0" dirty="0" err="1"/>
              <a:t>부터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진행할께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6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Library</a:t>
            </a:r>
            <a:r>
              <a:rPr lang="en-US" altLang="ko-KR" baseline="0" dirty="0" err="1"/>
              <a:t>Page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ViewModel</a:t>
            </a:r>
            <a:r>
              <a:rPr lang="ko-KR" altLang="en-US" baseline="0" dirty="0"/>
              <a:t>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13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Library</a:t>
            </a:r>
            <a:r>
              <a:rPr lang="en-US" altLang="ko-KR" baseline="0" dirty="0" err="1"/>
              <a:t>Page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ViewModel</a:t>
            </a:r>
            <a:r>
              <a:rPr lang="ko-KR" altLang="en-US" baseline="0" dirty="0"/>
              <a:t>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13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9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8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39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7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8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5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1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7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Tizen</a:t>
            </a:r>
            <a:r>
              <a:rPr lang="en-US" baseline="0" dirty="0"/>
              <a:t> .NET</a:t>
            </a:r>
            <a:r>
              <a:rPr lang="ko-KR" altLang="en-US" baseline="0" dirty="0"/>
              <a:t>에서 사용할 수 있는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는 다음과 같아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.NET Standard API, </a:t>
            </a:r>
            <a:r>
              <a:rPr lang="en-US" altLang="ko-KR" baseline="0" dirty="0" err="1"/>
              <a:t>Xamarin.Forms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Tizen</a:t>
            </a:r>
            <a:r>
              <a:rPr lang="ko-KR" altLang="en-US" baseline="0" dirty="0"/>
              <a:t>에서 추가적으로 제공하는 </a:t>
            </a:r>
            <a:r>
              <a:rPr lang="en-US" altLang="ko-KR" baseline="0" dirty="0"/>
              <a:t>UI component</a:t>
            </a:r>
            <a:r>
              <a:rPr lang="ko-KR" altLang="en-US" baseline="0" dirty="0"/>
              <a:t>에 대한 </a:t>
            </a:r>
            <a:r>
              <a:rPr lang="en-US" altLang="ko-KR" baseline="0" dirty="0"/>
              <a:t>Extension API.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specific</a:t>
            </a:r>
            <a:r>
              <a:rPr lang="ko-KR" altLang="en-US" baseline="0" dirty="0"/>
              <a:t>한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Visual Studios</a:t>
            </a:r>
            <a:r>
              <a:rPr lang="en-US" baseline="0" dirty="0"/>
              <a:t> Tools for </a:t>
            </a:r>
            <a:r>
              <a:rPr lang="en-US" baseline="0" dirty="0" err="1"/>
              <a:t>Tizen</a:t>
            </a:r>
            <a:r>
              <a:rPr lang="ko-KR" altLang="en-US" baseline="0" dirty="0"/>
              <a:t>의 </a:t>
            </a:r>
            <a:r>
              <a:rPr lang="en-US" baseline="0" dirty="0"/>
              <a:t>preview </a:t>
            </a:r>
            <a:r>
              <a:rPr lang="ko-KR" altLang="en-US" baseline="0" dirty="0"/>
              <a:t>버전은 다음 링크에서 받을 수 있고</a:t>
            </a:r>
            <a:r>
              <a:rPr lang="en-US" altLang="ko-KR" baseline="0" dirty="0"/>
              <a:t>,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developer.tizen.org </a:t>
            </a:r>
            <a:r>
              <a:rPr lang="ko-KR" altLang="en-US" baseline="0" dirty="0"/>
              <a:t>에서 상세한 설치방법을 확인 할 수 있어 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또 슬라이드의 </a:t>
            </a:r>
            <a:r>
              <a:rPr lang="en-US" altLang="ko-KR" baseline="0" dirty="0"/>
              <a:t>Appendix</a:t>
            </a:r>
            <a:r>
              <a:rPr lang="ko-KR" altLang="en-US" baseline="0" dirty="0"/>
              <a:t>에 설치 방법에 대해 추가해 놓았으니 참고해도 좋아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올해 </a:t>
            </a:r>
            <a:r>
              <a:rPr lang="en-US" baseline="0" dirty="0"/>
              <a:t>10</a:t>
            </a:r>
            <a:r>
              <a:rPr lang="ko-KR" altLang="en-US" baseline="0" dirty="0"/>
              <a:t>월 이후엔 </a:t>
            </a:r>
            <a:r>
              <a:rPr lang="en-US" altLang="ko-KR" baseline="0" dirty="0"/>
              <a:t>Tools</a:t>
            </a:r>
            <a:r>
              <a:rPr lang="ko-KR" altLang="en-US" baseline="0" dirty="0"/>
              <a:t>의 정식 버전이 </a:t>
            </a:r>
            <a:r>
              <a:rPr lang="ko-KR" altLang="en-US" baseline="0" dirty="0" err="1"/>
              <a:t>릴리즈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될테니</a:t>
            </a:r>
            <a:r>
              <a:rPr lang="en-US" altLang="ko-KR" baseline="0" dirty="0"/>
              <a:t>,</a:t>
            </a:r>
            <a:r>
              <a:rPr lang="ko-KR" altLang="en-US" baseline="0" dirty="0"/>
              <a:t> 그 땐 </a:t>
            </a:r>
            <a:r>
              <a:rPr lang="en-US" altLang="ko-KR" baseline="0" dirty="0"/>
              <a:t>developer.tizen.org </a:t>
            </a:r>
            <a:r>
              <a:rPr lang="ko-KR" altLang="en-US" baseline="0" dirty="0"/>
              <a:t>에서 최신 버전을 받아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설치 방법이 </a:t>
            </a:r>
            <a:r>
              <a:rPr lang="en-US" altLang="ko-KR" dirty="0"/>
              <a:t>install shield</a:t>
            </a:r>
            <a:r>
              <a:rPr lang="ko-KR" altLang="en-US" dirty="0"/>
              <a:t>를 이용한 방법에서 </a:t>
            </a:r>
            <a:r>
              <a:rPr lang="en-US" altLang="ko-KR" dirty="0"/>
              <a:t>Extension gallery</a:t>
            </a:r>
            <a:r>
              <a:rPr lang="ko-KR" altLang="en-US" dirty="0"/>
              <a:t>를 이용한 방법으로 바뀔 거야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마찬가지로  새로운 설치 방법이 </a:t>
            </a:r>
            <a:r>
              <a:rPr lang="ko-KR" altLang="en-US" dirty="0" err="1"/>
              <a:t>공지될테니</a:t>
            </a:r>
            <a:r>
              <a:rPr lang="ko-KR" altLang="en-US" dirty="0"/>
              <a:t> </a:t>
            </a:r>
            <a:r>
              <a:rPr lang="en-US" altLang="ko-KR" dirty="0"/>
              <a:t>devloper.tizen.org</a:t>
            </a:r>
            <a:r>
              <a:rPr lang="ko-KR" altLang="en-US" dirty="0"/>
              <a:t>를 참고해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en-US" altLang="ko-KR" baseline="0" dirty="0"/>
              <a:t> for </a:t>
            </a:r>
            <a:r>
              <a:rPr lang="en-US" altLang="ko-KR" baseline="0" dirty="0" err="1"/>
              <a:t>Tizen</a:t>
            </a:r>
            <a:r>
              <a:rPr lang="ko-KR" altLang="en-US" baseline="0" dirty="0"/>
              <a:t>에서 제공하는 </a:t>
            </a:r>
            <a:r>
              <a:rPr lang="en-US" altLang="ko-KR" baseline="0" dirty="0"/>
              <a:t>Tools</a:t>
            </a:r>
            <a:r>
              <a:rPr lang="ko-KR" altLang="en-US" baseline="0" dirty="0"/>
              <a:t>의 목록이야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차례차례 간단히 설명하고 </a:t>
            </a:r>
            <a:r>
              <a:rPr lang="ko-KR" altLang="en-US" baseline="0" dirty="0" err="1"/>
              <a:t>넘어갈께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1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r>
              <a:rPr lang="en-US" altLang="ko-KR" baseline="0" dirty="0"/>
              <a:t> Wizard</a:t>
            </a:r>
            <a:r>
              <a:rPr lang="ko-KR" altLang="en-US" baseline="0" dirty="0"/>
              <a:t>에 추가된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관련 </a:t>
            </a:r>
            <a:r>
              <a:rPr lang="en-US" altLang="ko-KR" baseline="0" dirty="0" err="1"/>
              <a:t>Projec</a:t>
            </a:r>
            <a:r>
              <a:rPr lang="en-US" altLang="ko-KR" baseline="0" dirty="0"/>
              <a:t> template</a:t>
            </a:r>
            <a:r>
              <a:rPr lang="ko-KR" altLang="en-US" baseline="0" dirty="0"/>
              <a:t>이야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왼쪽에 </a:t>
            </a:r>
            <a:r>
              <a:rPr lang="en-US" altLang="ko-KR" baseline="0" dirty="0" err="1"/>
              <a:t>Tizen</a:t>
            </a:r>
            <a:r>
              <a:rPr lang="ko-KR" altLang="en-US" baseline="0" dirty="0"/>
              <a:t>이 보이고 하위 항목으로 </a:t>
            </a:r>
            <a:r>
              <a:rPr lang="en-US" altLang="ko-KR" baseline="0" dirty="0"/>
              <a:t>Cross-Platform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Native</a:t>
            </a:r>
            <a:r>
              <a:rPr lang="ko-KR" altLang="en-US" baseline="0" dirty="0"/>
              <a:t>가 보이지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우리는 </a:t>
            </a:r>
            <a:r>
              <a:rPr lang="en-US" altLang="ko-KR" baseline="0" dirty="0"/>
              <a:t>Cross-Platform </a:t>
            </a:r>
            <a:r>
              <a:rPr lang="ko-KR" altLang="en-US" baseline="0" dirty="0"/>
              <a:t>즉 </a:t>
            </a:r>
            <a:r>
              <a:rPr lang="en-US" altLang="ko-KR" baseline="0" dirty="0" err="1"/>
              <a:t>Xamarin</a:t>
            </a:r>
            <a:r>
              <a:rPr lang="en-US" altLang="ko-KR" baseline="0" dirty="0"/>
              <a:t> Application Project</a:t>
            </a:r>
            <a:r>
              <a:rPr lang="ko-KR" altLang="en-US" baseline="0" dirty="0"/>
              <a:t>를 이용할 거야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화면은 현재 </a:t>
            </a:r>
            <a:r>
              <a:rPr lang="ko-KR" altLang="en-US" baseline="0" dirty="0" err="1"/>
              <a:t>너가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Tools for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Preview 4</a:t>
            </a:r>
            <a:r>
              <a:rPr lang="ko-KR" altLang="en-US" baseline="0" dirty="0"/>
              <a:t>에서 볼 수 있는 화면과 다를 꺼야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하지만</a:t>
            </a:r>
            <a:r>
              <a:rPr lang="en-US" altLang="ko-KR" baseline="0" dirty="0"/>
              <a:t>, Shared code</a:t>
            </a:r>
            <a:r>
              <a:rPr lang="ko-KR" altLang="en-US" baseline="0" dirty="0"/>
              <a:t>를 위해 </a:t>
            </a:r>
            <a:r>
              <a:rPr lang="en-US" altLang="ko-KR" baseline="0" dirty="0"/>
              <a:t>PCL</a:t>
            </a:r>
            <a:r>
              <a:rPr lang="ko-KR" altLang="en-US" baseline="0" dirty="0"/>
              <a:t>을 사용하는 것만 조금 다르니 크게 문제가 없을 꺼야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 곧 정식 출시하는 </a:t>
            </a:r>
            <a:r>
              <a:rPr lang="en-US" altLang="ko-KR" baseline="0" dirty="0"/>
              <a:t>Tools</a:t>
            </a:r>
            <a:r>
              <a:rPr lang="ko-KR" altLang="en-US" baseline="0" dirty="0"/>
              <a:t>에서는 이와 같은 화면을 볼 수 있을 꺼야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너의 </a:t>
            </a:r>
            <a:r>
              <a:rPr lang="en-US" altLang="ko-KR" dirty="0" err="1"/>
              <a:t>Tizen</a:t>
            </a:r>
            <a:r>
              <a:rPr lang="en-US" altLang="ko-KR" baseline="0" dirty="0"/>
              <a:t> Application Package</a:t>
            </a:r>
            <a:r>
              <a:rPr lang="ko-KR" altLang="en-US" baseline="0" dirty="0"/>
              <a:t>를 배포하기 위해 사용할 </a:t>
            </a:r>
            <a:r>
              <a:rPr lang="en-US" altLang="ko-KR" baseline="0" dirty="0"/>
              <a:t>Certificate</a:t>
            </a:r>
            <a:r>
              <a:rPr lang="ko-KR" altLang="en-US" baseline="0" dirty="0"/>
              <a:t>을 생성하는 </a:t>
            </a:r>
            <a:r>
              <a:rPr lang="en-US" altLang="ko-KR" baseline="0" dirty="0"/>
              <a:t>Certificate Manager</a:t>
            </a:r>
            <a:r>
              <a:rPr lang="ko-KR" altLang="en-US" baseline="0" dirty="0"/>
              <a:t>야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developer.tizen.org </a:t>
            </a:r>
            <a:r>
              <a:rPr lang="ko-KR" altLang="en-US" baseline="0" dirty="0"/>
              <a:t>에서 </a:t>
            </a:r>
            <a:r>
              <a:rPr lang="en-US" altLang="ko-KR" baseline="0" dirty="0" err="1"/>
              <a:t>certifcate</a:t>
            </a:r>
            <a:r>
              <a:rPr lang="ko-KR" altLang="en-US" baseline="0" dirty="0"/>
              <a:t>를 생성하는 방법에 대해 자세하게 설명하고 있으니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곳을 참고하길 바래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9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veloper.tizen.org/foru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izen.org/development/tizen-.net-preview/getting-starte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izen.org/development/tizen-.net-preview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izen.org/development/tizen-.net-preview/getting-start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87126"/>
            <a:ext cx="10390909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Developing Xamarin Forms TV Applications for Tizen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66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Youngjoo Park</a:t>
            </a:r>
          </a:p>
        </p:txBody>
      </p:sp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13C77-941F-4B79-A5F3-5F7A19BEB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Add new extension gallery for Tizen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5F474-E23C-44EA-A742-F9E6D9C1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the official release</a:t>
            </a:r>
          </a:p>
        </p:txBody>
      </p:sp>
    </p:spTree>
    <p:extLst>
      <p:ext uri="{BB962C8B-B14F-4D97-AF65-F5344CB8AC3E}">
        <p14:creationId xmlns:p14="http://schemas.microsoft.com/office/powerpoint/2010/main" val="27680361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02232"/>
              </p:ext>
            </p:extLst>
          </p:nvPr>
        </p:nvGraphicFramePr>
        <p:xfrm>
          <a:off x="1951789" y="1743850"/>
          <a:ext cx="8128000" cy="3600000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Project Wizard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Certificate Registration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Tizen Manifest Editor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Emulator Manager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Emulator Control Panel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Device Manager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Log Viewer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API</a:t>
                      </a:r>
                      <a:r>
                        <a:rPr lang="en-US" altLang="ko-KR" sz="2400" baseline="0" dirty="0"/>
                        <a:t> and Privilege Checker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Tizen Tools in VS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941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Wizard</a:t>
            </a:r>
            <a:endParaRPr lang="ko-KR" altLang="en-US" dirty="0"/>
          </a:p>
        </p:txBody>
      </p:sp>
      <p:pic>
        <p:nvPicPr>
          <p:cNvPr id="3075" name="Picture 3" descr="C:\Users\Admin\Desktop\final\projectwizard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48" y="1756759"/>
            <a:ext cx="6325290" cy="4371937"/>
          </a:xfrm>
          <a:prstGeom prst="rect">
            <a:avLst/>
          </a:prstGeom>
          <a:noFill/>
          <a:extLst/>
        </p:spPr>
      </p:pic>
      <p:sp>
        <p:nvSpPr>
          <p:cNvPr id="8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593088" y="1133914"/>
            <a:ext cx="11717549" cy="572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provides templates for creating a Tizen .NET project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48" y="1739307"/>
            <a:ext cx="6325290" cy="438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3574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Certificate Manager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88339" y="1074876"/>
            <a:ext cx="5150486" cy="9233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creates, edits, removes certificates </a:t>
            </a:r>
          </a:p>
          <a:p>
            <a:pPr marL="0" indent="0">
              <a:buNone/>
            </a:pPr>
            <a:r>
              <a:rPr lang="en-US" altLang="ko-KR" sz="2400" dirty="0"/>
              <a:t>to package your application</a:t>
            </a:r>
          </a:p>
        </p:txBody>
      </p:sp>
      <p:pic>
        <p:nvPicPr>
          <p:cNvPr id="2050" name="Picture 2" descr="Managing certificate profi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827087"/>
            <a:ext cx="6610350" cy="53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7119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Tizen</a:t>
            </a:r>
            <a:r>
              <a:rPr lang="en-US" altLang="ko-KR" sz="4800" b="1" dirty="0"/>
              <a:t> </a:t>
            </a:r>
            <a:r>
              <a:rPr lang="en-US" altLang="ko-KR" sz="4800" dirty="0"/>
              <a:t>Manifest</a:t>
            </a:r>
            <a:r>
              <a:rPr lang="en-US" altLang="ko-KR" sz="4800" b="1" dirty="0"/>
              <a:t> </a:t>
            </a:r>
            <a:r>
              <a:rPr lang="en-US" altLang="ko-KR" sz="4800" dirty="0"/>
              <a:t>Editor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0200" y="1404750"/>
            <a:ext cx="6267356" cy="376718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Allows us to see and edit </a:t>
            </a:r>
          </a:p>
          <a:p>
            <a:pPr marL="0" indent="0">
              <a:buNone/>
            </a:pPr>
            <a:r>
              <a:rPr lang="en-US" altLang="ko-KR" sz="2400" dirty="0"/>
              <a:t>information of your application such as:</a:t>
            </a:r>
          </a:p>
          <a:p>
            <a:pPr marL="0" indent="0">
              <a:buNone/>
            </a:pPr>
            <a:r>
              <a:rPr lang="en-US" altLang="ko-KR" sz="2400" dirty="0"/>
              <a:t>	Application ID</a:t>
            </a:r>
          </a:p>
          <a:p>
            <a:pPr marL="0" indent="0">
              <a:buNone/>
            </a:pPr>
            <a:r>
              <a:rPr lang="en-US" altLang="ko-KR" sz="2400" dirty="0"/>
              <a:t>	Package Name</a:t>
            </a:r>
          </a:p>
          <a:p>
            <a:pPr marL="0" indent="0">
              <a:buNone/>
            </a:pPr>
            <a:r>
              <a:rPr lang="en-US" altLang="ko-KR" sz="2400" dirty="0"/>
              <a:t>	Version</a:t>
            </a:r>
          </a:p>
          <a:p>
            <a:pPr marL="0" indent="0">
              <a:buNone/>
            </a:pPr>
            <a:r>
              <a:rPr lang="en-US" altLang="ko-KR" sz="2400" dirty="0"/>
              <a:t>	Icon</a:t>
            </a:r>
          </a:p>
          <a:p>
            <a:pPr marL="0" indent="0">
              <a:buNone/>
            </a:pPr>
            <a:r>
              <a:rPr lang="en-US" altLang="ko-KR" sz="2400" dirty="0"/>
              <a:t>	Author</a:t>
            </a:r>
          </a:p>
          <a:p>
            <a:pPr marL="0" indent="0">
              <a:buNone/>
            </a:pPr>
            <a:r>
              <a:rPr lang="en-US" altLang="ko-KR" sz="2400" dirty="0"/>
              <a:t>	Privileges</a:t>
            </a:r>
          </a:p>
          <a:p>
            <a:pPr marL="0" indent="0">
              <a:buNone/>
            </a:pPr>
            <a:r>
              <a:rPr lang="en-US" altLang="ko-KR" sz="2400" dirty="0"/>
              <a:t>	...</a:t>
            </a:r>
            <a:endParaRPr lang="ko-KR" altLang="en-US" sz="2400" dirty="0"/>
          </a:p>
        </p:txBody>
      </p:sp>
      <p:pic>
        <p:nvPicPr>
          <p:cNvPr id="9219" name="Picture 3" descr="C:\Users\Admin\Desktop\final\manifest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10" y="117695"/>
            <a:ext cx="5945933" cy="599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11" y="117695"/>
            <a:ext cx="5945932" cy="601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3693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Emulator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/>
              <a:t>Manager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299720" y="1227604"/>
            <a:ext cx="5871422" cy="8494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launches, manages Virtual Devices for testing your application</a:t>
            </a:r>
          </a:p>
        </p:txBody>
      </p:sp>
      <p:pic>
        <p:nvPicPr>
          <p:cNvPr id="5123" name="Picture 3" descr="C:\Users\Admin\Desktop\final\emulatormana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646" y="139089"/>
            <a:ext cx="6167860" cy="603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054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5150" y="1189177"/>
            <a:ext cx="10970261" cy="246836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provides information of connected Tizen devices or emulators.</a:t>
            </a:r>
          </a:p>
          <a:p>
            <a:pPr marL="0" indent="0">
              <a:buNone/>
            </a:pPr>
            <a:r>
              <a:rPr lang="en-US" altLang="ko-KR" sz="2800" dirty="0"/>
              <a:t>browses files and folders.</a:t>
            </a:r>
          </a:p>
          <a:p>
            <a:pPr marL="0" indent="0">
              <a:buNone/>
            </a:pPr>
            <a:r>
              <a:rPr lang="en-US" altLang="ko-KR" sz="2800" dirty="0"/>
              <a:t>shows log messages.</a:t>
            </a:r>
          </a:p>
          <a:p>
            <a:pPr marL="0" indent="0">
              <a:buNone/>
            </a:pPr>
            <a:r>
              <a:rPr lang="en-US" altLang="ko-KR" sz="2800" dirty="0"/>
              <a:t>	</a:t>
            </a:r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10242" name="Picture 2" descr="C:\Users\Admin\Desktop\final\devicemana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825" y="1819275"/>
            <a:ext cx="6088099" cy="42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946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 Viewer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89558" y="1093344"/>
            <a:ext cx="4312800" cy="572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Integrated log viewer</a:t>
            </a:r>
            <a:endParaRPr lang="ko-KR" altLang="en-US" sz="2800" dirty="0"/>
          </a:p>
        </p:txBody>
      </p:sp>
      <p:pic>
        <p:nvPicPr>
          <p:cNvPr id="7171" name="Picture 3" descr="C:\Users\Admin\Desktop\final\logview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8" y="1736928"/>
            <a:ext cx="9239251" cy="44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4" y="1738798"/>
            <a:ext cx="9229724" cy="440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7033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and Privilege Checker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3683" y="1035990"/>
            <a:ext cx="6674488" cy="572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detects  API and privilege usage violations</a:t>
            </a:r>
          </a:p>
        </p:txBody>
      </p:sp>
      <p:pic>
        <p:nvPicPr>
          <p:cNvPr id="8197" name="Picture 5" descr="C:\Users\Admin\Desktop\screenshot_2_2\new\4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5" y="1704974"/>
            <a:ext cx="4995610" cy="406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dmin\Desktop\final\ap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1" y="4171948"/>
            <a:ext cx="8035924" cy="183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5" y="1704975"/>
            <a:ext cx="4995610" cy="407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4121438"/>
            <a:ext cx="8093869" cy="199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03058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207" y="1515212"/>
            <a:ext cx="11354714" cy="2139688"/>
          </a:xfrm>
        </p:spPr>
        <p:txBody>
          <a:bodyPr/>
          <a:lstStyle/>
          <a:p>
            <a:r>
              <a:rPr lang="en-US" altLang="ko-KR" dirty="0"/>
              <a:t>Adding Tizen Project to the Existing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81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6199" y="3352844"/>
            <a:ext cx="8059949" cy="25558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Youngjoo Park</a:t>
            </a:r>
          </a:p>
          <a:p>
            <a:pPr marL="0" indent="0">
              <a:buNone/>
            </a:pPr>
            <a:r>
              <a:rPr lang="en-US" altLang="ko-KR" sz="3600" dirty="0"/>
              <a:t>Principal Engineer, Samsung Electronics</a:t>
            </a:r>
          </a:p>
          <a:p>
            <a:pPr marL="0" indent="0">
              <a:buNone/>
            </a:pPr>
            <a:r>
              <a:rPr lang="en-US" altLang="ko-KR" sz="3600" dirty="0"/>
              <a:t>Leading Tizen App Development</a:t>
            </a:r>
          </a:p>
          <a:p>
            <a:pPr marL="0" indent="0">
              <a:buNone/>
            </a:pPr>
            <a:r>
              <a:rPr lang="en-US" altLang="ko-KR" sz="3600" dirty="0"/>
              <a:t>Contact: yjoo93.park@samsung.com</a:t>
            </a:r>
            <a:endParaRPr lang="ko-KR" altLang="en-US" sz="3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1615" y="923222"/>
            <a:ext cx="8005627" cy="1656984"/>
          </a:xfrm>
        </p:spPr>
        <p:txBody>
          <a:bodyPr/>
          <a:lstStyle/>
          <a:p>
            <a:r>
              <a:rPr lang="en-US" altLang="ko-KR" sz="4800" dirty="0">
                <a:solidFill>
                  <a:schemeClr val="tx1"/>
                </a:solidFill>
              </a:rPr>
              <a:t>Developing </a:t>
            </a:r>
            <a:r>
              <a:rPr lang="en-US" altLang="ko-KR" sz="4800" dirty="0" err="1">
                <a:solidFill>
                  <a:schemeClr val="tx1"/>
                </a:solidFill>
              </a:rPr>
              <a:t>Xamarin</a:t>
            </a:r>
            <a:r>
              <a:rPr lang="en-US" altLang="ko-KR" sz="4800" dirty="0">
                <a:solidFill>
                  <a:schemeClr val="tx1"/>
                </a:solidFill>
              </a:rPr>
              <a:t> Forms TV Applications for </a:t>
            </a:r>
            <a:r>
              <a:rPr lang="en-US" altLang="ko-KR" sz="4800" dirty="0" err="1">
                <a:solidFill>
                  <a:schemeClr val="tx1"/>
                </a:solidFill>
              </a:rPr>
              <a:t>Tizen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samsung\Desktop\PPT내용구성\IMG_36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81" y="448293"/>
            <a:ext cx="4013617" cy="555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43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9239" y="1084925"/>
            <a:ext cx="4550411" cy="13295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Solution &gt; Add &gt; New Project</a:t>
            </a:r>
          </a:p>
          <a:p>
            <a:pPr marL="0" indent="0">
              <a:buNone/>
            </a:pPr>
            <a:r>
              <a:rPr lang="en-US" altLang="ko-KR" sz="2400" dirty="0"/>
              <a:t>&gt; </a:t>
            </a:r>
            <a:r>
              <a:rPr lang="en-US" altLang="ko-KR" sz="2400" dirty="0" err="1"/>
              <a:t>Tizen</a:t>
            </a:r>
            <a:r>
              <a:rPr lang="en-US" altLang="ko-KR" sz="2400" dirty="0"/>
              <a:t> &gt; Cross-Platform</a:t>
            </a:r>
          </a:p>
          <a:p>
            <a:pPr marL="0" indent="0">
              <a:buNone/>
            </a:pPr>
            <a:r>
              <a:rPr lang="en-US" altLang="ko-KR" sz="2400" dirty="0"/>
              <a:t>&gt; </a:t>
            </a:r>
            <a:r>
              <a:rPr lang="en-US" altLang="ko-KR" sz="2400" b="1" dirty="0"/>
              <a:t>Black App (.NET Standard)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710" dirty="0"/>
              <a:t>Adding Tizen project to the existing solution</a:t>
            </a:r>
            <a:br>
              <a:rPr lang="en-US" altLang="ko-KR" sz="4710" dirty="0"/>
            </a:br>
            <a:endParaRPr lang="ko-KR" altLang="en-US" sz="471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18" y="1532832"/>
            <a:ext cx="7383019" cy="437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62" y="1485900"/>
            <a:ext cx="74866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1535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9399" y="782777"/>
            <a:ext cx="4550411" cy="867930"/>
          </a:xfrm>
        </p:spPr>
        <p:txBody>
          <a:bodyPr/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/>
              <a:t>Profile – Check TV Only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710" dirty="0"/>
              <a:t>Adding </a:t>
            </a:r>
            <a:r>
              <a:rPr lang="en-US" altLang="ko-KR" sz="4710" dirty="0" err="1"/>
              <a:t>Tizen</a:t>
            </a:r>
            <a:r>
              <a:rPr lang="en-US" altLang="ko-KR" sz="4710" dirty="0"/>
              <a:t> project to the existing solution</a:t>
            </a:r>
            <a:endParaRPr lang="ko-KR" altLang="en-US" sz="471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72970"/>
            <a:ext cx="666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81225"/>
            <a:ext cx="666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5658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9240" y="1111715"/>
            <a:ext cx="4243120" cy="32870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Adjust project name (optional)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VideoPlayerLite.Tizen.</a:t>
            </a:r>
            <a:r>
              <a:rPr lang="en-US" altLang="ko-KR" sz="2400" b="1" dirty="0"/>
              <a:t>Tizen.TV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dirty="0" err="1"/>
              <a:t>VideoPlayerLite.Tizen</a:t>
            </a:r>
            <a:endParaRPr lang="en-US" altLang="ko-KR" sz="2400" dirty="0"/>
          </a:p>
          <a:p>
            <a:pPr marL="0" indent="0" algn="ctr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dirty="0"/>
              <a:t>Don’t forget to change the 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name in Manifest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710" dirty="0"/>
              <a:t>Adding </a:t>
            </a:r>
            <a:r>
              <a:rPr lang="en-US" altLang="ko-KR" sz="4710" dirty="0" err="1"/>
              <a:t>Tizen</a:t>
            </a:r>
            <a:r>
              <a:rPr lang="en-US" altLang="ko-KR" sz="4710" dirty="0"/>
              <a:t> project to the existing solution</a:t>
            </a:r>
            <a:endParaRPr lang="ko-KR" altLang="en-US" sz="471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56" y="1111715"/>
            <a:ext cx="3829923" cy="4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14" y="1677849"/>
            <a:ext cx="32766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아래쪽 화살표 3"/>
          <p:cNvSpPr/>
          <p:nvPr/>
        </p:nvSpPr>
        <p:spPr bwMode="auto">
          <a:xfrm>
            <a:off x="2041056" y="2393774"/>
            <a:ext cx="506896" cy="387626"/>
          </a:xfrm>
          <a:prstGeom prst="downArrow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705061" y="5237922"/>
            <a:ext cx="3030018" cy="208721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ln w="28575">
                <a:solidFill>
                  <a:schemeClr val="tx1"/>
                </a:solidFill>
              </a:ln>
              <a:noFill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5" y="1121240"/>
            <a:ext cx="4211159" cy="497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101" y="1654036"/>
            <a:ext cx="33432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2119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550411" cy="13295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Add &gt; New Project</a:t>
            </a:r>
          </a:p>
          <a:p>
            <a:pPr marL="0" indent="0">
              <a:buNone/>
            </a:pPr>
            <a:r>
              <a:rPr lang="en-US" altLang="ko-KR" sz="2400" dirty="0"/>
              <a:t>&gt; </a:t>
            </a:r>
            <a:r>
              <a:rPr lang="en-US" altLang="ko-KR" sz="2400" dirty="0" err="1"/>
              <a:t>.Net</a:t>
            </a:r>
            <a:r>
              <a:rPr lang="en-US" altLang="ko-KR" sz="2400" dirty="0"/>
              <a:t> Standard</a:t>
            </a:r>
          </a:p>
          <a:p>
            <a:pPr marL="0" indent="0">
              <a:buNone/>
            </a:pPr>
            <a:r>
              <a:rPr lang="en-US" altLang="ko-KR" sz="2400" dirty="0"/>
              <a:t>&gt; Class Library (</a:t>
            </a:r>
            <a:r>
              <a:rPr lang="en-US" altLang="ko-KR" sz="2400" dirty="0" err="1"/>
              <a:t>.Net</a:t>
            </a:r>
            <a:r>
              <a:rPr lang="en-US" altLang="ko-KR" sz="2400" dirty="0"/>
              <a:t> Standard)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Adding .NET Standard </a:t>
            </a:r>
            <a:r>
              <a:rPr lang="en-US" altLang="ko-KR" sz="4800" dirty="0"/>
              <a:t>Library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564" y="1133064"/>
            <a:ext cx="7128854" cy="447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564" y="1133064"/>
            <a:ext cx="7132298" cy="449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606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9238" y="1189177"/>
            <a:ext cx="6802121" cy="272382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200" dirty="0"/>
              <a:t>Copy </a:t>
            </a:r>
          </a:p>
          <a:p>
            <a:pPr marL="0" indent="0">
              <a:buNone/>
            </a:pPr>
            <a:r>
              <a:rPr lang="en-US" altLang="ko-KR" sz="2200" dirty="0"/>
              <a:t>the "</a:t>
            </a:r>
            <a:r>
              <a:rPr lang="en-US" altLang="ko-KR" sz="2200" dirty="0" err="1"/>
              <a:t>App.xaml</a:t>
            </a:r>
            <a:r>
              <a:rPr lang="en-US" altLang="ko-KR" sz="2200" dirty="0"/>
              <a:t>" and "</a:t>
            </a:r>
            <a:r>
              <a:rPr lang="en-US" altLang="ko-KR" sz="2200" dirty="0" err="1"/>
              <a:t>MainPage.xaml</a:t>
            </a:r>
            <a:r>
              <a:rPr lang="en-US" altLang="ko-KR" sz="2200" dirty="0"/>
              <a:t>" files </a:t>
            </a:r>
          </a:p>
          <a:p>
            <a:pPr marL="0" indent="0">
              <a:buNone/>
            </a:pPr>
            <a:r>
              <a:rPr lang="en-US" altLang="ko-KR" sz="2200" dirty="0"/>
              <a:t>from Potable project </a:t>
            </a:r>
          </a:p>
          <a:p>
            <a:pPr marL="0" indent="0">
              <a:buNone/>
            </a:pPr>
            <a:r>
              <a:rPr lang="en-US" altLang="ko-KR" sz="2200" dirty="0"/>
              <a:t>to .NET Standard Library Project</a:t>
            </a:r>
          </a:p>
          <a:p>
            <a:pPr marL="0" indent="0">
              <a:buNone/>
            </a:pPr>
            <a:r>
              <a:rPr lang="en-US" altLang="ko-KR" sz="2200" dirty="0"/>
              <a:t>by drag &amp; drop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Remove Class1.cs from .NET Standard Library Project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Adding .NET Standard </a:t>
            </a:r>
            <a:r>
              <a:rPr lang="en-US" altLang="ko-KR" sz="4800" dirty="0"/>
              <a:t>Library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96" y="1233697"/>
            <a:ext cx="4105481" cy="469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10" y="1221892"/>
            <a:ext cx="4096867" cy="471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왼쪽으로 구부러진 화살표 4"/>
          <p:cNvSpPr/>
          <p:nvPr/>
        </p:nvSpPr>
        <p:spPr bwMode="auto">
          <a:xfrm flipV="1">
            <a:off x="9248051" y="2924176"/>
            <a:ext cx="1013791" cy="1766268"/>
          </a:xfrm>
          <a:prstGeom prst="curved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6205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4550411" cy="21421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 err="1"/>
              <a:t>.Net</a:t>
            </a:r>
            <a:r>
              <a:rPr lang="en-US" altLang="ko-KR" sz="2400" dirty="0"/>
              <a:t> Standard Library Project</a:t>
            </a:r>
          </a:p>
          <a:p>
            <a:pPr marL="0" indent="0">
              <a:buNone/>
            </a:pPr>
            <a:r>
              <a:rPr lang="en-US" altLang="ko-KR" sz="2400" dirty="0"/>
              <a:t>&gt; Manage </a:t>
            </a:r>
            <a:r>
              <a:rPr lang="en-US" altLang="ko-KR" sz="2400" dirty="0" err="1"/>
              <a:t>NuGet</a:t>
            </a:r>
            <a:r>
              <a:rPr lang="en-US" altLang="ko-KR" sz="2400" dirty="0"/>
              <a:t> Packages</a:t>
            </a:r>
          </a:p>
          <a:p>
            <a:pPr marL="0" indent="0">
              <a:buNone/>
            </a:pPr>
            <a:r>
              <a:rPr lang="en-US" altLang="ko-KR" sz="2400" dirty="0"/>
              <a:t>&gt; Browse</a:t>
            </a:r>
          </a:p>
          <a:p>
            <a:pPr marL="0" indent="0">
              <a:buNone/>
            </a:pPr>
            <a:r>
              <a:rPr lang="en-US" altLang="ko-KR" sz="2400" dirty="0"/>
              <a:t>&gt; Search “</a:t>
            </a:r>
            <a:r>
              <a:rPr lang="en-US" altLang="ko-KR" sz="2400" dirty="0" err="1"/>
              <a:t>Xamarin.Forms</a:t>
            </a:r>
            <a:r>
              <a:rPr lang="en-US" altLang="ko-KR" sz="2400" dirty="0"/>
              <a:t>”</a:t>
            </a:r>
          </a:p>
          <a:p>
            <a:pPr marL="0" indent="0">
              <a:buNone/>
            </a:pPr>
            <a:r>
              <a:rPr lang="en-US" altLang="ko-KR" sz="2400" dirty="0"/>
              <a:t>&gt; Install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required package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764" y="1283224"/>
            <a:ext cx="7122717" cy="450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764" y="1162779"/>
            <a:ext cx="7355606" cy="491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7536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9559" y="1189177"/>
            <a:ext cx="4550411" cy="16619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For each projects (Android, </a:t>
            </a:r>
            <a:r>
              <a:rPr lang="en-US" altLang="ko-KR" sz="2400" dirty="0" err="1"/>
              <a:t>iOS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Tizen</a:t>
            </a:r>
            <a:r>
              <a:rPr lang="en-US" altLang="ko-KR" sz="2400" dirty="0"/>
              <a:t>) </a:t>
            </a:r>
          </a:p>
          <a:p>
            <a:pPr marL="0" indent="0">
              <a:buNone/>
            </a:pPr>
            <a:r>
              <a:rPr lang="en-US" altLang="ko-KR" sz="2400" dirty="0"/>
              <a:t>&gt; Add &gt; Reference</a:t>
            </a:r>
          </a:p>
          <a:p>
            <a:pPr marL="0" indent="0">
              <a:buNone/>
            </a:pPr>
            <a:r>
              <a:rPr lang="en-US" altLang="ko-KR" sz="2400" dirty="0"/>
              <a:t>&gt; Check Shared Project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ko-KR" sz="4800" dirty="0"/>
              <a:t>Adding references to Shared project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94" y="1269131"/>
            <a:ext cx="6843506" cy="319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94" y="1269131"/>
            <a:ext cx="69151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959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ko-KR" sz="4400" dirty="0"/>
              <a:t>Removing Portable Project</a:t>
            </a:r>
            <a:endParaRPr lang="en-US" altLang="ko-KR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1247775"/>
            <a:ext cx="424815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1104900"/>
            <a:ext cx="45815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7493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11748"/>
            <a:ext cx="11354714" cy="2139688"/>
          </a:xfrm>
        </p:spPr>
        <p:txBody>
          <a:bodyPr/>
          <a:lstStyle/>
          <a:p>
            <a:r>
              <a:rPr lang="en-US" altLang="ko-KR" dirty="0"/>
              <a:t>Building Xamarin Application -Video Player Lite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8375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665427"/>
            <a:ext cx="11653523" cy="3382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Browsing Media files</a:t>
            </a:r>
          </a:p>
          <a:p>
            <a:pPr marL="336145" lvl="1" indent="0">
              <a:buNone/>
            </a:pPr>
            <a:r>
              <a:rPr lang="en-US" dirty="0"/>
              <a:t>Show media files in the devices with its thumbnail</a:t>
            </a:r>
          </a:p>
          <a:p>
            <a:pPr marL="336145" lvl="1" indent="0">
              <a:buNone/>
            </a:pPr>
            <a:r>
              <a:rPr lang="en-US" altLang="ko-KR" dirty="0"/>
              <a:t>Horizontally s</a:t>
            </a:r>
            <a:r>
              <a:rPr lang="en-US" dirty="0"/>
              <a:t>crollable media list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Playing Media files</a:t>
            </a:r>
          </a:p>
          <a:p>
            <a:pPr marL="336145" lvl="1" indent="0">
              <a:buNone/>
            </a:pPr>
            <a:r>
              <a:rPr lang="en-US" dirty="0"/>
              <a:t>Play / Stop / Prev. / Next Buttons</a:t>
            </a:r>
          </a:p>
          <a:p>
            <a:pPr marL="336145" lvl="1" indent="0">
              <a:buNone/>
            </a:pPr>
            <a:r>
              <a:rPr lang="en-US" dirty="0"/>
              <a:t>Display current position of the media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711316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altLang="ko-KR" dirty="0"/>
              <a:t>.NET in Tizen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16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altLang="ko-KR" dirty="0"/>
              <a:t>Code: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3555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screens of Video Player Lite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099" y="1803325"/>
            <a:ext cx="5699760" cy="321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90537" y="4951419"/>
            <a:ext cx="161768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Library View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1064" y="4951419"/>
            <a:ext cx="153195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 View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2" y="1801153"/>
            <a:ext cx="5697951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102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Views in Video Player Lite pages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28293" y="1801153"/>
            <a:ext cx="5709920" cy="3814827"/>
            <a:chOff x="328293" y="1801153"/>
            <a:chExt cx="5709920" cy="3814827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2" y="1801153"/>
              <a:ext cx="5697951" cy="321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 userDrawn="1"/>
          </p:nvSpPr>
          <p:spPr bwMode="auto">
            <a:xfrm>
              <a:off x="328293" y="1810764"/>
              <a:ext cx="5709919" cy="3204392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직사각형 5"/>
            <p:cNvSpPr/>
            <p:nvPr userDrawn="1"/>
          </p:nvSpPr>
          <p:spPr bwMode="auto">
            <a:xfrm>
              <a:off x="974152" y="1895475"/>
              <a:ext cx="4551412" cy="49564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직사각형 6"/>
            <p:cNvSpPr/>
            <p:nvPr userDrawn="1"/>
          </p:nvSpPr>
          <p:spPr bwMode="auto">
            <a:xfrm>
              <a:off x="476249" y="2495550"/>
              <a:ext cx="5381625" cy="248370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Scroll View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1798388" y="4988116"/>
              <a:ext cx="272332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LibraryPage.xaml</a:t>
              </a:r>
              <a:endParaRPr lang="ko-KR" alt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" name="직사각형 8"/>
            <p:cNvSpPr/>
            <p:nvPr userDrawn="1"/>
          </p:nvSpPr>
          <p:spPr bwMode="auto">
            <a:xfrm>
              <a:off x="552450" y="2733676"/>
              <a:ext cx="5200650" cy="185218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Grid</a:t>
              </a:r>
              <a:b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</a:b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(3 rows)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185099" y="1803324"/>
            <a:ext cx="5699760" cy="3812656"/>
            <a:chOff x="6185099" y="1803324"/>
            <a:chExt cx="5699760" cy="3812656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099" y="1803324"/>
              <a:ext cx="5699760" cy="3211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 userDrawn="1"/>
          </p:nvSpPr>
          <p:spPr bwMode="auto">
            <a:xfrm>
              <a:off x="6185099" y="1810763"/>
              <a:ext cx="5699760" cy="3183873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Media Rendering View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(Using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a custom renderer)</a:t>
              </a: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344688" y="1913102"/>
              <a:ext cx="2275707" cy="382772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Label: Title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 bwMode="auto">
            <a:xfrm>
              <a:off x="6611388" y="4171182"/>
              <a:ext cx="1661269" cy="382772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Label: Time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7925171" y="4988116"/>
              <a:ext cx="2615794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PlayerPage.xaml</a:t>
              </a:r>
              <a:endParaRPr lang="ko-KR" alt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9302412" y="4560620"/>
              <a:ext cx="450306" cy="423140"/>
              <a:chOff x="9521487" y="4570145"/>
              <a:chExt cx="450306" cy="423140"/>
            </a:xfrm>
          </p:grpSpPr>
          <p:sp>
            <p:nvSpPr>
              <p:cNvPr id="16" name="타원 15"/>
              <p:cNvSpPr/>
              <p:nvPr userDrawn="1"/>
            </p:nvSpPr>
            <p:spPr bwMode="auto">
              <a:xfrm>
                <a:off x="9521487" y="4585861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1373" y="4570145"/>
                <a:ext cx="423140" cy="423140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8768435" y="4575667"/>
              <a:ext cx="450306" cy="423140"/>
              <a:chOff x="8739860" y="4594717"/>
              <a:chExt cx="450306" cy="423140"/>
            </a:xfrm>
          </p:grpSpPr>
          <p:sp>
            <p:nvSpPr>
              <p:cNvPr id="15" name="타원 14"/>
              <p:cNvSpPr/>
              <p:nvPr userDrawn="1"/>
            </p:nvSpPr>
            <p:spPr bwMode="auto">
              <a:xfrm>
                <a:off x="8739860" y="4594717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7026" y="4594717"/>
                <a:ext cx="423140" cy="423140"/>
              </a:xfrm>
              <a:prstGeom prst="rect">
                <a:avLst/>
              </a:prstGeom>
            </p:spPr>
          </p:pic>
        </p:grpSp>
        <p:grpSp>
          <p:nvGrpSpPr>
            <p:cNvPr id="29" name="그룹 28"/>
            <p:cNvGrpSpPr/>
            <p:nvPr/>
          </p:nvGrpSpPr>
          <p:grpSpPr>
            <a:xfrm>
              <a:off x="8247188" y="4571496"/>
              <a:ext cx="450306" cy="423140"/>
              <a:chOff x="7932863" y="4571496"/>
              <a:chExt cx="450306" cy="423140"/>
            </a:xfrm>
          </p:grpSpPr>
          <p:sp>
            <p:nvSpPr>
              <p:cNvPr id="14" name="타원 13"/>
              <p:cNvSpPr/>
              <p:nvPr userDrawn="1"/>
            </p:nvSpPr>
            <p:spPr bwMode="auto">
              <a:xfrm>
                <a:off x="7932863" y="4585861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916" y="4571496"/>
                <a:ext cx="423140" cy="4231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68951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 bwMode="auto">
          <a:xfrm>
            <a:off x="6052782" y="1327260"/>
            <a:ext cx="5269875" cy="1737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2115706" y="1325929"/>
            <a:ext cx="3809689" cy="1737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Overview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0550" y="4286250"/>
            <a:ext cx="1094422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477065" y="2231496"/>
            <a:ext cx="11044363" cy="891540"/>
            <a:chOff x="477065" y="2231496"/>
            <a:chExt cx="11044363" cy="891540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2206368" y="2383896"/>
              <a:ext cx="1721576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LibraryPage</a:t>
              </a:r>
              <a:endParaRPr lang="en-US" altLang="ko-K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ViewModel</a:t>
              </a:r>
              <a:endParaRPr lang="ko-KR" alt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4015402" y="2372466"/>
              <a:ext cx="1807553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ViewModel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6173092" y="2372466"/>
              <a:ext cx="5008064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PlayerPageViewModel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1971922" y="2231496"/>
              <a:ext cx="9549506" cy="891540"/>
            </a:xfrm>
            <a:prstGeom prst="rect">
              <a:avLst/>
            </a:prstGeom>
            <a:noFill/>
            <a:ln w="6350"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오른쪽 화살표 설명선 18"/>
            <p:cNvSpPr/>
            <p:nvPr/>
          </p:nvSpPr>
          <p:spPr bwMode="auto">
            <a:xfrm>
              <a:off x="477065" y="2231496"/>
              <a:ext cx="1494855" cy="891540"/>
            </a:xfrm>
            <a:prstGeom prst="rightArrowCallou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 Model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78396" y="1270270"/>
            <a:ext cx="11058934" cy="891541"/>
            <a:chOff x="478396" y="1270270"/>
            <a:chExt cx="11058934" cy="891541"/>
          </a:xfrm>
        </p:grpSpPr>
        <p:sp>
          <p:nvSpPr>
            <p:cNvPr id="20" name="오른쪽 화살표 설명선 19"/>
            <p:cNvSpPr/>
            <p:nvPr/>
          </p:nvSpPr>
          <p:spPr bwMode="auto">
            <a:xfrm>
              <a:off x="478396" y="1270270"/>
              <a:ext cx="1494855" cy="891540"/>
            </a:xfrm>
            <a:prstGeom prst="rightArrowCallou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1973251" y="1270271"/>
              <a:ext cx="9564079" cy="891540"/>
            </a:xfrm>
            <a:prstGeom prst="rect">
              <a:avLst/>
            </a:prstGeom>
            <a:noFill/>
            <a:ln w="6350"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183223" y="1407381"/>
              <a:ext cx="3639732" cy="644056"/>
              <a:chOff x="2183223" y="1407381"/>
              <a:chExt cx="3639732" cy="644056"/>
            </a:xfrm>
          </p:grpSpPr>
          <p:sp>
            <p:nvSpPr>
              <p:cNvPr id="22" name="모서리가 둥근 직사각형 21"/>
              <p:cNvSpPr/>
              <p:nvPr/>
            </p:nvSpPr>
            <p:spPr bwMode="auto">
              <a:xfrm>
                <a:off x="2183223" y="1407381"/>
                <a:ext cx="3639732" cy="64405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LibraryPage</a:t>
                </a:r>
                <a:endParaRPr lang="ko-KR" altLang="en-US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 bwMode="auto">
              <a:xfrm>
                <a:off x="4015402" y="1489427"/>
                <a:ext cx="1662388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ItemView</a:t>
                </a:r>
                <a:endParaRPr lang="ko-KR" altLang="en-US" sz="2000" dirty="0" err="1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6168373" y="1408712"/>
              <a:ext cx="5012783" cy="644056"/>
              <a:chOff x="6168373" y="1408712"/>
              <a:chExt cx="5012783" cy="644056"/>
            </a:xfrm>
          </p:grpSpPr>
          <p:sp>
            <p:nvSpPr>
              <p:cNvPr id="26" name="모서리가 둥근 직사각형 25"/>
              <p:cNvSpPr/>
              <p:nvPr/>
            </p:nvSpPr>
            <p:spPr bwMode="auto">
              <a:xfrm>
                <a:off x="6168373" y="1408712"/>
                <a:ext cx="5012783" cy="64405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PlayerPage</a:t>
                </a:r>
                <a:endParaRPr lang="ko-KR" altLang="en-US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 bwMode="auto">
              <a:xfrm>
                <a:off x="7616420" y="1490758"/>
                <a:ext cx="1201564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Player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Button</a:t>
                </a:r>
                <a:endParaRPr lang="ko-KR" altLang="en-US" dirty="0" err="1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 bwMode="auto">
              <a:xfrm>
                <a:off x="9056881" y="1492089"/>
                <a:ext cx="1558097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Media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 err="1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RenderingView</a:t>
                </a:r>
                <a:endParaRPr lang="en-US" altLang="ko-KR" sz="1200" dirty="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5" name="모서리가 둥근 직사각형 34"/>
          <p:cNvSpPr/>
          <p:nvPr/>
        </p:nvSpPr>
        <p:spPr bwMode="auto">
          <a:xfrm>
            <a:off x="5300636" y="3283690"/>
            <a:ext cx="4678135" cy="7391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3282761" y="3348460"/>
            <a:ext cx="1519182" cy="6096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5447585" y="3422108"/>
            <a:ext cx="2341335" cy="4821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IMediaContentAPIs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973253" y="3194898"/>
            <a:ext cx="9549506" cy="891540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오른쪽 화살표 설명선 38"/>
          <p:cNvSpPr/>
          <p:nvPr/>
        </p:nvSpPr>
        <p:spPr bwMode="auto">
          <a:xfrm>
            <a:off x="478396" y="3194898"/>
            <a:ext cx="1494855" cy="891540"/>
          </a:xfrm>
          <a:prstGeom prst="rightArrow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  <a:endParaRPr lang="ko-KR" alt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705867" y="5353050"/>
            <a:ext cx="3971924" cy="600075"/>
            <a:chOff x="5648325" y="4552950"/>
            <a:chExt cx="3971924" cy="600075"/>
          </a:xfrm>
        </p:grpSpPr>
        <p:sp>
          <p:nvSpPr>
            <p:cNvPr id="13" name="모서리가 둥근 직사각형 12"/>
            <p:cNvSpPr/>
            <p:nvPr/>
          </p:nvSpPr>
          <p:spPr bwMode="auto">
            <a:xfrm>
              <a:off x="5648325" y="4552950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60" y="4709736"/>
              <a:ext cx="296321" cy="286501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705867" y="4543425"/>
            <a:ext cx="3971924" cy="600075"/>
            <a:chOff x="1181101" y="4543425"/>
            <a:chExt cx="3971924" cy="600075"/>
          </a:xfrm>
        </p:grpSpPr>
        <p:sp>
          <p:nvSpPr>
            <p:cNvPr id="12" name="모서리가 둥근 직사각형 11"/>
            <p:cNvSpPr/>
            <p:nvPr/>
          </p:nvSpPr>
          <p:spPr bwMode="auto">
            <a:xfrm>
              <a:off x="1181101" y="4543425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70" y="4696696"/>
              <a:ext cx="323728" cy="323728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6168374" y="4554065"/>
            <a:ext cx="3971924" cy="600075"/>
            <a:chOff x="1181101" y="5343525"/>
            <a:chExt cx="3971924" cy="600075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1181101" y="5343525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70" y="5481698"/>
              <a:ext cx="323728" cy="323728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6173091" y="5353050"/>
            <a:ext cx="3971924" cy="600075"/>
            <a:chOff x="5648325" y="5353050"/>
            <a:chExt cx="3971924" cy="600075"/>
          </a:xfrm>
        </p:grpSpPr>
        <p:sp>
          <p:nvSpPr>
            <p:cNvPr id="15" name="모서리가 둥근 직사각형 14"/>
            <p:cNvSpPr/>
            <p:nvPr/>
          </p:nvSpPr>
          <p:spPr bwMode="auto">
            <a:xfrm>
              <a:off x="5648325" y="5353050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60" y="5509836"/>
              <a:ext cx="296321" cy="286501"/>
            </a:xfrm>
            <a:prstGeom prst="rect">
              <a:avLst/>
            </a:prstGeom>
          </p:spPr>
        </p:pic>
      </p:grpSp>
      <p:cxnSp>
        <p:nvCxnSpPr>
          <p:cNvPr id="52" name="꺾인 연결선 51"/>
          <p:cNvCxnSpPr>
            <a:stCxn id="31" idx="3"/>
            <a:endCxn id="15" idx="3"/>
          </p:cNvCxnSpPr>
          <p:nvPr/>
        </p:nvCxnSpPr>
        <p:spPr>
          <a:xfrm flipH="1">
            <a:off x="10145015" y="1734604"/>
            <a:ext cx="469963" cy="3918484"/>
          </a:xfrm>
          <a:prstGeom prst="bentConnector3">
            <a:avLst>
              <a:gd name="adj1" fmla="val -4864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14" idx="3"/>
          </p:cNvCxnSpPr>
          <p:nvPr/>
        </p:nvCxnSpPr>
        <p:spPr>
          <a:xfrm rot="5400000">
            <a:off x="8937166" y="2937738"/>
            <a:ext cx="3119497" cy="713232"/>
          </a:xfrm>
          <a:prstGeom prst="bentConnector2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37" idx="1"/>
            <a:endCxn id="13" idx="3"/>
          </p:cNvCxnSpPr>
          <p:nvPr/>
        </p:nvCxnSpPr>
        <p:spPr>
          <a:xfrm rot="10800000" flipH="1" flipV="1">
            <a:off x="5447585" y="3663196"/>
            <a:ext cx="230206" cy="1989891"/>
          </a:xfrm>
          <a:prstGeom prst="bentConnector5">
            <a:avLst>
              <a:gd name="adj1" fmla="val -99302"/>
              <a:gd name="adj2" fmla="val 37331"/>
              <a:gd name="adj3" fmla="val 19930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7" idx="1"/>
            <a:endCxn id="12" idx="3"/>
          </p:cNvCxnSpPr>
          <p:nvPr/>
        </p:nvCxnSpPr>
        <p:spPr>
          <a:xfrm rot="10800000" flipH="1" flipV="1">
            <a:off x="5447585" y="3663197"/>
            <a:ext cx="230206" cy="1180266"/>
          </a:xfrm>
          <a:prstGeom prst="bentConnector5">
            <a:avLst>
              <a:gd name="adj1" fmla="val -99302"/>
              <a:gd name="adj2" fmla="val 62998"/>
              <a:gd name="adj3" fmla="val 19930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9171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altLang="ko-KR" dirty="0"/>
              <a:t>Code - Library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9572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652393" y="1775753"/>
            <a:ext cx="5709920" cy="3814827"/>
            <a:chOff x="328293" y="1801153"/>
            <a:chExt cx="5709920" cy="381482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2" y="1801153"/>
              <a:ext cx="5697951" cy="321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직사각형 30"/>
            <p:cNvSpPr/>
            <p:nvPr userDrawn="1"/>
          </p:nvSpPr>
          <p:spPr bwMode="auto">
            <a:xfrm>
              <a:off x="328293" y="1810764"/>
              <a:ext cx="5709919" cy="3204392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직사각형 31"/>
            <p:cNvSpPr/>
            <p:nvPr userDrawn="1"/>
          </p:nvSpPr>
          <p:spPr bwMode="auto">
            <a:xfrm>
              <a:off x="974152" y="1895475"/>
              <a:ext cx="4551412" cy="49564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직사각형 32"/>
            <p:cNvSpPr/>
            <p:nvPr userDrawn="1"/>
          </p:nvSpPr>
          <p:spPr bwMode="auto">
            <a:xfrm>
              <a:off x="476249" y="2495550"/>
              <a:ext cx="5381625" cy="248370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Scroll View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1798388" y="4988116"/>
              <a:ext cx="272332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LibraryPage.xaml</a:t>
              </a:r>
              <a:endParaRPr lang="ko-KR" alt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직사각형 38"/>
            <p:cNvSpPr/>
            <p:nvPr userDrawn="1"/>
          </p:nvSpPr>
          <p:spPr bwMode="auto">
            <a:xfrm>
              <a:off x="552450" y="2733676"/>
              <a:ext cx="5200650" cy="185218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Grid</a:t>
              </a:r>
              <a:b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</a:b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(3 rows)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Views in Media library page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876550" y="1871907"/>
            <a:ext cx="4924810" cy="83636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76550" y="4560462"/>
            <a:ext cx="4914278" cy="28484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816187" y="1820081"/>
            <a:ext cx="2649717" cy="3025229"/>
            <a:chOff x="7816187" y="1820081"/>
            <a:chExt cx="2649717" cy="3025229"/>
          </a:xfrm>
        </p:grpSpPr>
        <p:sp>
          <p:nvSpPr>
            <p:cNvPr id="13" name="직사각형 12"/>
            <p:cNvSpPr/>
            <p:nvPr userDrawn="1"/>
          </p:nvSpPr>
          <p:spPr bwMode="auto">
            <a:xfrm>
              <a:off x="7816187" y="1820081"/>
              <a:ext cx="2649717" cy="3025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88" y="1887418"/>
              <a:ext cx="1405313" cy="289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 userDrawn="1"/>
          </p:nvSpPr>
          <p:spPr bwMode="auto">
            <a:xfrm>
              <a:off x="7904789" y="188741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Item View</a:t>
              </a:r>
              <a:endPara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 bwMode="auto">
            <a:xfrm>
              <a:off x="7904789" y="2883333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직사각형 15"/>
            <p:cNvSpPr/>
            <p:nvPr userDrawn="1"/>
          </p:nvSpPr>
          <p:spPr bwMode="auto">
            <a:xfrm>
              <a:off x="7904789" y="379275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타원 16"/>
            <p:cNvSpPr/>
            <p:nvPr userDrawn="1"/>
          </p:nvSpPr>
          <p:spPr bwMode="auto">
            <a:xfrm>
              <a:off x="9835833" y="226665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타원 17"/>
            <p:cNvSpPr/>
            <p:nvPr userDrawn="1"/>
          </p:nvSpPr>
          <p:spPr bwMode="auto">
            <a:xfrm>
              <a:off x="9499115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타원 18"/>
            <p:cNvSpPr/>
            <p:nvPr userDrawn="1"/>
          </p:nvSpPr>
          <p:spPr bwMode="auto">
            <a:xfrm>
              <a:off x="10147728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타원 19"/>
            <p:cNvSpPr/>
            <p:nvPr userDrawn="1"/>
          </p:nvSpPr>
          <p:spPr bwMode="auto">
            <a:xfrm>
              <a:off x="9839371" y="326969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타원 20"/>
            <p:cNvSpPr/>
            <p:nvPr userDrawn="1"/>
          </p:nvSpPr>
          <p:spPr bwMode="auto">
            <a:xfrm>
              <a:off x="9502653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타원 21"/>
            <p:cNvSpPr/>
            <p:nvPr userDrawn="1"/>
          </p:nvSpPr>
          <p:spPr bwMode="auto">
            <a:xfrm>
              <a:off x="10151266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타원 22"/>
            <p:cNvSpPr/>
            <p:nvPr userDrawn="1"/>
          </p:nvSpPr>
          <p:spPr bwMode="auto">
            <a:xfrm>
              <a:off x="9842909" y="429399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타원 23"/>
            <p:cNvSpPr/>
            <p:nvPr userDrawn="1"/>
          </p:nvSpPr>
          <p:spPr bwMode="auto">
            <a:xfrm>
              <a:off x="9506191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타원 24"/>
            <p:cNvSpPr/>
            <p:nvPr userDrawn="1"/>
          </p:nvSpPr>
          <p:spPr bwMode="auto">
            <a:xfrm>
              <a:off x="10154804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2639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 bwMode="auto">
          <a:xfrm>
            <a:off x="8534089" y="1715678"/>
            <a:ext cx="3361404" cy="19161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385347" y="1715678"/>
            <a:ext cx="3361404" cy="19407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304249" y="1715678"/>
            <a:ext cx="3361404" cy="19336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B30B1-56D6-463C-9D6D-15EDD6D8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to retrieve video content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19C38-0541-43D8-89C5-51757529DF21}"/>
              </a:ext>
            </a:extLst>
          </p:cNvPr>
          <p:cNvSpPr txBox="1"/>
          <p:nvPr/>
        </p:nvSpPr>
        <p:spPr>
          <a:xfrm>
            <a:off x="285987" y="2439566"/>
            <a:ext cx="3376975" cy="350865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Update Video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3AEC-7F16-49BE-9CA7-5EAC04149586}"/>
              </a:ext>
            </a:extLst>
          </p:cNvPr>
          <p:cNvSpPr txBox="1"/>
          <p:nvPr/>
        </p:nvSpPr>
        <p:spPr>
          <a:xfrm>
            <a:off x="8534089" y="2458613"/>
            <a:ext cx="3361404" cy="350865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Update Item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1BA13-E81D-48D7-BCD3-50E2F011BA7B}"/>
              </a:ext>
            </a:extLst>
          </p:cNvPr>
          <p:cNvSpPr txBox="1"/>
          <p:nvPr/>
        </p:nvSpPr>
        <p:spPr>
          <a:xfrm>
            <a:off x="4394237" y="2458612"/>
            <a:ext cx="3361405" cy="350865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Update Video Content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5D8CF-BFD1-4091-A0C2-1BFE0DA1D690}"/>
              </a:ext>
            </a:extLst>
          </p:cNvPr>
          <p:cNvSpPr/>
          <p:nvPr/>
        </p:nvSpPr>
        <p:spPr bwMode="auto">
          <a:xfrm>
            <a:off x="3769036" y="2456522"/>
            <a:ext cx="52590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92FCF3-EDEF-4691-A958-A716B8678D85}"/>
              </a:ext>
            </a:extLst>
          </p:cNvPr>
          <p:cNvSpPr/>
          <p:nvPr/>
        </p:nvSpPr>
        <p:spPr bwMode="auto">
          <a:xfrm>
            <a:off x="7877465" y="2486064"/>
            <a:ext cx="52590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93C37-D96C-4E86-8079-3EDE1CAD98FB}"/>
              </a:ext>
            </a:extLst>
          </p:cNvPr>
          <p:cNvSpPr txBox="1"/>
          <p:nvPr/>
        </p:nvSpPr>
        <p:spPr>
          <a:xfrm>
            <a:off x="310449" y="3029244"/>
            <a:ext cx="3361404" cy="621660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View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accent1"/>
                </a:solidFill>
              </a:rPr>
              <a:t>(</a:t>
            </a:r>
            <a:r>
              <a:rPr lang="en-US" sz="1600" i="1" dirty="0" err="1">
                <a:solidFill>
                  <a:schemeClr val="accent1"/>
                </a:solidFill>
              </a:rPr>
              <a:t>LibraryPage</a:t>
            </a:r>
            <a:r>
              <a:rPr lang="en-US" sz="16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FA68C-BE0B-4EFE-A526-2912D593F655}"/>
              </a:ext>
            </a:extLst>
          </p:cNvPr>
          <p:cNvSpPr txBox="1"/>
          <p:nvPr/>
        </p:nvSpPr>
        <p:spPr>
          <a:xfrm>
            <a:off x="4376456" y="3035699"/>
            <a:ext cx="3361404" cy="701044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ViewModel</a:t>
            </a:r>
            <a:endParaRPr lang="en-US" sz="2000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accent1"/>
                </a:solidFill>
              </a:rPr>
              <a:t>(</a:t>
            </a:r>
            <a:r>
              <a:rPr lang="en-US" sz="1600" i="1" dirty="0" err="1">
                <a:solidFill>
                  <a:schemeClr val="accent1"/>
                </a:solidFill>
              </a:rPr>
              <a:t>LibraryPageViewModel</a:t>
            </a:r>
            <a:r>
              <a:rPr lang="en-US" sz="16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D6271-D9FD-4978-90C7-E11D07EC198E}"/>
              </a:ext>
            </a:extLst>
          </p:cNvPr>
          <p:cNvSpPr txBox="1"/>
          <p:nvPr/>
        </p:nvSpPr>
        <p:spPr>
          <a:xfrm>
            <a:off x="8534088" y="3037942"/>
            <a:ext cx="3361405" cy="575954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Model</a:t>
            </a:r>
          </a:p>
          <a:p>
            <a:pPr algn="ctr">
              <a:spcAft>
                <a:spcPts val="600"/>
              </a:spcAft>
            </a:pPr>
            <a:r>
              <a:rPr lang="en-US" sz="1600" i="1" dirty="0">
                <a:solidFill>
                  <a:schemeClr val="accent1"/>
                </a:solidFill>
              </a:rPr>
              <a:t>(</a:t>
            </a:r>
            <a:r>
              <a:rPr lang="en-US" sz="1600" i="1" dirty="0" err="1">
                <a:solidFill>
                  <a:schemeClr val="accent1"/>
                </a:solidFill>
              </a:rPr>
              <a:t>MediaContentProvider</a:t>
            </a:r>
            <a:r>
              <a:rPr lang="en-US" sz="16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304249" y="1830441"/>
            <a:ext cx="3361405" cy="510909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accent1"/>
                </a:solidFill>
              </a:rPr>
              <a:t>UpdateVideoListCommand</a:t>
            </a:r>
            <a:endParaRPr lang="en-US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accent1"/>
                </a:solidFill>
              </a:rPr>
              <a:t>BindableProperty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656D1C4-AC8B-456E-A7E7-1C065E7BDF93}"/>
              </a:ext>
            </a:extLst>
          </p:cNvPr>
          <p:cNvCxnSpPr>
            <a:cxnSpLocks/>
            <a:stCxn id="29" idx="2"/>
            <a:endCxn id="28" idx="2"/>
          </p:cNvCxnSpPr>
          <p:nvPr/>
        </p:nvCxnSpPr>
        <p:spPr>
          <a:xfrm rot="5400000">
            <a:off x="8128080" y="1569751"/>
            <a:ext cx="24681" cy="4148742"/>
          </a:xfrm>
          <a:prstGeom prst="bentConnector3">
            <a:avLst>
              <a:gd name="adj1" fmla="val 3699838"/>
            </a:avLst>
          </a:prstGeom>
          <a:ln w="635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BCE4974-F8D5-4F11-80E7-79955BB1C739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1984951" y="3649319"/>
            <a:ext cx="4081098" cy="898043"/>
          </a:xfrm>
          <a:prstGeom prst="bentConnector2">
            <a:avLst/>
          </a:prstGeom>
          <a:ln w="635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39BE40-1096-4FBC-BDD8-262808E22623}"/>
              </a:ext>
            </a:extLst>
          </p:cNvPr>
          <p:cNvSpPr txBox="1"/>
          <p:nvPr/>
        </p:nvSpPr>
        <p:spPr>
          <a:xfrm>
            <a:off x="9075203" y="3882685"/>
            <a:ext cx="1098659" cy="295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ItemList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B1965-88B2-494C-8951-78474ED32FF6}"/>
              </a:ext>
            </a:extLst>
          </p:cNvPr>
          <p:cNvSpPr txBox="1"/>
          <p:nvPr/>
        </p:nvSpPr>
        <p:spPr>
          <a:xfrm>
            <a:off x="507915" y="3869009"/>
            <a:ext cx="1439432" cy="566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VideoList</a:t>
            </a:r>
            <a:endParaRPr lang="en-US" sz="2000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BindableProperty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F852B-77F3-4CD4-8CCE-6307533E57A8}"/>
              </a:ext>
            </a:extLst>
          </p:cNvPr>
          <p:cNvSpPr txBox="1"/>
          <p:nvPr/>
        </p:nvSpPr>
        <p:spPr>
          <a:xfrm>
            <a:off x="0" y="5169259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Then, put them all in the </a:t>
            </a:r>
            <a:r>
              <a:rPr lang="en-US" sz="2400" dirty="0" err="1">
                <a:solidFill>
                  <a:schemeClr val="accent1"/>
                </a:solidFill>
              </a:rPr>
              <a:t>Gridview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19A1D0-343D-4141-9DB2-5C00A9B387E3}"/>
              </a:ext>
            </a:extLst>
          </p:cNvPr>
          <p:cNvSpPr txBox="1"/>
          <p:nvPr/>
        </p:nvSpPr>
        <p:spPr>
          <a:xfrm>
            <a:off x="4362525" y="1876055"/>
            <a:ext cx="3361404" cy="608458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UpdateListVideoCommand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34CFD7-AEC2-43E0-9896-15776CE604F9}"/>
              </a:ext>
            </a:extLst>
          </p:cNvPr>
          <p:cNvSpPr txBox="1"/>
          <p:nvPr/>
        </p:nvSpPr>
        <p:spPr>
          <a:xfrm>
            <a:off x="4833857" y="3882685"/>
            <a:ext cx="1189614" cy="2954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VideoList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27545-1D7D-48B0-867D-4A4BB23F7ACF}"/>
              </a:ext>
            </a:extLst>
          </p:cNvPr>
          <p:cNvSpPr txBox="1"/>
          <p:nvPr/>
        </p:nvSpPr>
        <p:spPr>
          <a:xfrm>
            <a:off x="8525198" y="1896478"/>
            <a:ext cx="3361404" cy="608458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Update()</a:t>
            </a:r>
          </a:p>
        </p:txBody>
      </p:sp>
    </p:spTree>
    <p:extLst>
      <p:ext uri="{BB962C8B-B14F-4D97-AF65-F5344CB8AC3E}">
        <p14:creationId xmlns:p14="http://schemas.microsoft.com/office/powerpoint/2010/main" val="2543385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4220894" y="1249680"/>
            <a:ext cx="1721576" cy="48158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690726" y="1249679"/>
            <a:ext cx="2966873" cy="4815841"/>
          </a:xfrm>
          <a:prstGeom prst="roundRect">
            <a:avLst>
              <a:gd name="adj" fmla="val 896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ko-KR" sz="4800" dirty="0"/>
              <a:t>Procedure to retrieve video content</a:t>
            </a:r>
          </a:p>
        </p:txBody>
      </p:sp>
      <p:sp>
        <p:nvSpPr>
          <p:cNvPr id="38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6415454" y="1249680"/>
            <a:ext cx="1721576" cy="4815839"/>
          </a:xfrm>
          <a:prstGeom prst="roundRect">
            <a:avLst>
              <a:gd name="adj" fmla="val 122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sz="13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307840" y="1558465"/>
            <a:ext cx="1524000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307840" y="2079118"/>
            <a:ext cx="1524000" cy="444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UpdateItemList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514242" y="2079118"/>
            <a:ext cx="1524000" cy="444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Update()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6514242" y="2634743"/>
            <a:ext cx="1524000" cy="2922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ItemList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왼쪽 화살표 44"/>
          <p:cNvSpPr/>
          <p:nvPr/>
        </p:nvSpPr>
        <p:spPr bwMode="auto">
          <a:xfrm rot="10800000" flipV="1">
            <a:off x="5872477" y="2056305"/>
            <a:ext cx="593773" cy="496817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8615500" y="1249680"/>
            <a:ext cx="1721576" cy="4815840"/>
          </a:xfrm>
          <a:prstGeom prst="roundRect">
            <a:avLst>
              <a:gd name="adj" fmla="val 1168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&lt;&lt;interface&gt;&gt;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IMediaContentAPI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8714288" y="2145621"/>
            <a:ext cx="1524000" cy="339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GetVideoItemListAsync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580880" y="2655063"/>
            <a:ext cx="2346960" cy="600075"/>
            <a:chOff x="9814560" y="3467863"/>
            <a:chExt cx="2346960" cy="600075"/>
          </a:xfrm>
        </p:grpSpPr>
        <p:sp>
          <p:nvSpPr>
            <p:cNvPr id="33" name="모서리가 둥근 직사각형 12">
              <a:extLst>
                <a:ext uri="{FF2B5EF4-FFF2-40B4-BE49-F238E27FC236}">
                  <a16:creationId xmlns:a16="http://schemas.microsoft.com/office/drawing/2014/main" id="{A4E0B1F2-2358-4E55-A690-51DE18433F07}"/>
                </a:ext>
              </a:extLst>
            </p:cNvPr>
            <p:cNvSpPr/>
            <p:nvPr/>
          </p:nvSpPr>
          <p:spPr bwMode="auto">
            <a:xfrm>
              <a:off x="9814560" y="3467863"/>
              <a:ext cx="2346960" cy="6000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그림 39">
              <a:extLst>
                <a:ext uri="{FF2B5EF4-FFF2-40B4-BE49-F238E27FC236}">
                  <a16:creationId xmlns:a16="http://schemas.microsoft.com/office/drawing/2014/main" id="{409F7175-9D05-478D-AD77-DED89E0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568" y="3624649"/>
              <a:ext cx="296321" cy="286501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570720" y="4292740"/>
            <a:ext cx="2346960" cy="600075"/>
            <a:chOff x="9814560" y="2658238"/>
            <a:chExt cx="2346960" cy="600075"/>
          </a:xfrm>
        </p:grpSpPr>
        <p:sp>
          <p:nvSpPr>
            <p:cNvPr id="36" name="모서리가 둥근 직사각형 11">
              <a:extLst>
                <a:ext uri="{FF2B5EF4-FFF2-40B4-BE49-F238E27FC236}">
                  <a16:creationId xmlns:a16="http://schemas.microsoft.com/office/drawing/2014/main" id="{D5A784CA-3707-4141-8014-968D95596365}"/>
                </a:ext>
              </a:extLst>
            </p:cNvPr>
            <p:cNvSpPr/>
            <p:nvPr/>
          </p:nvSpPr>
          <p:spPr bwMode="auto">
            <a:xfrm>
              <a:off x="9814560" y="2658238"/>
              <a:ext cx="2346960" cy="6000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그림 41">
              <a:extLst>
                <a:ext uri="{FF2B5EF4-FFF2-40B4-BE49-F238E27FC236}">
                  <a16:creationId xmlns:a16="http://schemas.microsoft.com/office/drawing/2014/main" id="{A7463604-7F57-4722-A363-099C80DE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3865" y="2804701"/>
              <a:ext cx="323728" cy="3237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5" name="왼쪽 화살표 54"/>
          <p:cNvSpPr/>
          <p:nvPr/>
        </p:nvSpPr>
        <p:spPr bwMode="auto">
          <a:xfrm>
            <a:off x="8057995" y="4767452"/>
            <a:ext cx="593773" cy="520326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Return</a:t>
            </a:r>
            <a:endParaRPr lang="ko-KR" altLang="en-US" sz="1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6624320" y="2910260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6634480" y="3794180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6634480" y="4637460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4319682" y="2634743"/>
            <a:ext cx="1524000" cy="292277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VideoList</a:t>
            </a:r>
            <a:endParaRPr lang="ko-KR" altLang="en-US" sz="1000" b="1" dirty="0" err="1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줄무늬가 있는 오른쪽 화살표 62"/>
          <p:cNvSpPr/>
          <p:nvPr/>
        </p:nvSpPr>
        <p:spPr bwMode="auto">
          <a:xfrm>
            <a:off x="5854400" y="4783008"/>
            <a:ext cx="571772" cy="489221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Refer</a:t>
            </a:r>
            <a:endParaRPr lang="ko-KR" altLang="en-US" sz="1000" dirty="0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4429760" y="2914990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4439920" y="3798910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4439920" y="4642190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왼쪽/오른쪽 화살표 설명선 68"/>
          <p:cNvSpPr/>
          <p:nvPr/>
        </p:nvSpPr>
        <p:spPr bwMode="auto">
          <a:xfrm>
            <a:off x="3472213" y="1377897"/>
            <a:ext cx="828562" cy="78096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921719" y="1558465"/>
            <a:ext cx="2520013" cy="4198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" name="직선 화살표 연결선 71"/>
          <p:cNvCxnSpPr>
            <a:endCxn id="41" idx="0"/>
          </p:cNvCxnSpPr>
          <p:nvPr/>
        </p:nvCxnSpPr>
        <p:spPr>
          <a:xfrm>
            <a:off x="5069840" y="1978293"/>
            <a:ext cx="0" cy="100825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 bwMode="auto">
          <a:xfrm>
            <a:off x="10387876" y="3384913"/>
            <a:ext cx="1524000" cy="4447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MediaContent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DB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Tizen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0393680" y="5011635"/>
            <a:ext cx="1524000" cy="444796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MediaContent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DB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Android</a:t>
            </a:r>
          </a:p>
        </p:txBody>
      </p:sp>
      <p:cxnSp>
        <p:nvCxnSpPr>
          <p:cNvPr id="77" name="직선 화살표 연결선 76"/>
          <p:cNvCxnSpPr>
            <a:endCxn id="73" idx="0"/>
          </p:cNvCxnSpPr>
          <p:nvPr/>
        </p:nvCxnSpPr>
        <p:spPr>
          <a:xfrm>
            <a:off x="11149876" y="3244978"/>
            <a:ext cx="0" cy="139935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11170196" y="4880738"/>
            <a:ext cx="0" cy="139935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왼쪽 화살표 81"/>
          <p:cNvSpPr/>
          <p:nvPr/>
        </p:nvSpPr>
        <p:spPr bwMode="auto">
          <a:xfrm rot="10800000" flipV="1">
            <a:off x="8096390" y="2040219"/>
            <a:ext cx="593773" cy="496817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869327" y="2520814"/>
            <a:ext cx="2649717" cy="3025229"/>
            <a:chOff x="7816187" y="1820081"/>
            <a:chExt cx="2649717" cy="3025229"/>
          </a:xfrm>
        </p:grpSpPr>
        <p:sp>
          <p:nvSpPr>
            <p:cNvPr id="85" name="직사각형 84"/>
            <p:cNvSpPr/>
            <p:nvPr userDrawn="1"/>
          </p:nvSpPr>
          <p:spPr bwMode="auto">
            <a:xfrm>
              <a:off x="7816187" y="1820081"/>
              <a:ext cx="2649717" cy="3025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88" y="1887418"/>
              <a:ext cx="1405313" cy="289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직사각형 86"/>
            <p:cNvSpPr/>
            <p:nvPr userDrawn="1"/>
          </p:nvSpPr>
          <p:spPr bwMode="auto">
            <a:xfrm>
              <a:off x="7904789" y="188741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Item View</a:t>
              </a:r>
              <a:endPara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직사각형 87"/>
            <p:cNvSpPr/>
            <p:nvPr userDrawn="1"/>
          </p:nvSpPr>
          <p:spPr bwMode="auto">
            <a:xfrm>
              <a:off x="7904789" y="2883333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직사각형 88"/>
            <p:cNvSpPr/>
            <p:nvPr userDrawn="1"/>
          </p:nvSpPr>
          <p:spPr bwMode="auto">
            <a:xfrm>
              <a:off x="7904789" y="379275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타원 89"/>
            <p:cNvSpPr/>
            <p:nvPr userDrawn="1"/>
          </p:nvSpPr>
          <p:spPr bwMode="auto">
            <a:xfrm>
              <a:off x="9835833" y="226665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타원 90"/>
            <p:cNvSpPr/>
            <p:nvPr userDrawn="1"/>
          </p:nvSpPr>
          <p:spPr bwMode="auto">
            <a:xfrm>
              <a:off x="9499115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타원 91"/>
            <p:cNvSpPr/>
            <p:nvPr userDrawn="1"/>
          </p:nvSpPr>
          <p:spPr bwMode="auto">
            <a:xfrm>
              <a:off x="10147728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타원 92"/>
            <p:cNvSpPr/>
            <p:nvPr userDrawn="1"/>
          </p:nvSpPr>
          <p:spPr bwMode="auto">
            <a:xfrm>
              <a:off x="9839371" y="326969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타원 93"/>
            <p:cNvSpPr/>
            <p:nvPr userDrawn="1"/>
          </p:nvSpPr>
          <p:spPr bwMode="auto">
            <a:xfrm>
              <a:off x="9502653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타원 94"/>
            <p:cNvSpPr/>
            <p:nvPr userDrawn="1"/>
          </p:nvSpPr>
          <p:spPr bwMode="auto">
            <a:xfrm>
              <a:off x="10151266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타원 95"/>
            <p:cNvSpPr/>
            <p:nvPr userDrawn="1"/>
          </p:nvSpPr>
          <p:spPr bwMode="auto">
            <a:xfrm>
              <a:off x="9842909" y="429399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타원 96"/>
            <p:cNvSpPr/>
            <p:nvPr userDrawn="1"/>
          </p:nvSpPr>
          <p:spPr bwMode="auto">
            <a:xfrm>
              <a:off x="9506191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타원 97"/>
            <p:cNvSpPr/>
            <p:nvPr userDrawn="1"/>
          </p:nvSpPr>
          <p:spPr bwMode="auto">
            <a:xfrm>
              <a:off x="10154804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2" name="왼쪽/오른쪽 화살표 설명선 61"/>
          <p:cNvSpPr/>
          <p:nvPr/>
        </p:nvSpPr>
        <p:spPr bwMode="auto">
          <a:xfrm>
            <a:off x="3472213" y="4630097"/>
            <a:ext cx="828562" cy="78096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5492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Binding between View and </a:t>
            </a:r>
            <a:r>
              <a:rPr lang="en-US" altLang="ko-KR" dirty="0" err="1"/>
              <a:t>ViewModel</a:t>
            </a:r>
            <a:endParaRPr lang="ko-KR" altLang="en-US" dirty="0"/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9998766" y="1305614"/>
            <a:ext cx="1721576" cy="48158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11822" y="1305613"/>
            <a:ext cx="2966873" cy="48158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085712" y="1614399"/>
            <a:ext cx="1524000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0097554" y="2491897"/>
            <a:ext cx="1524000" cy="292277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VideoList</a:t>
            </a:r>
            <a:endParaRPr lang="ko-KR" altLang="en-US" sz="1000" b="1" dirty="0" err="1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0207632" y="277214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217792" y="365606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0217792" y="449934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왼쪽/오른쪽 화살표 설명선 11"/>
          <p:cNvSpPr/>
          <p:nvPr/>
        </p:nvSpPr>
        <p:spPr bwMode="auto">
          <a:xfrm>
            <a:off x="3262828" y="1435892"/>
            <a:ext cx="6834726" cy="78096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42815" y="1614399"/>
            <a:ext cx="2520013" cy="4198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90423" y="2576748"/>
            <a:ext cx="2649717" cy="3025229"/>
            <a:chOff x="7816187" y="1820081"/>
            <a:chExt cx="2649717" cy="3025229"/>
          </a:xfrm>
        </p:grpSpPr>
        <p:sp>
          <p:nvSpPr>
            <p:cNvPr id="16" name="직사각형 15"/>
            <p:cNvSpPr/>
            <p:nvPr userDrawn="1"/>
          </p:nvSpPr>
          <p:spPr bwMode="auto">
            <a:xfrm>
              <a:off x="7816187" y="1820081"/>
              <a:ext cx="2649717" cy="3025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88" y="1887418"/>
              <a:ext cx="1405313" cy="289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 userDrawn="1"/>
          </p:nvSpPr>
          <p:spPr bwMode="auto">
            <a:xfrm>
              <a:off x="7904789" y="188741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tx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Item View</a:t>
              </a:r>
              <a:endParaRPr lang="ko-KR" altLang="en-US" sz="1400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 bwMode="auto">
            <a:xfrm>
              <a:off x="7904789" y="2883333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 bwMode="auto">
            <a:xfrm>
              <a:off x="7904789" y="379275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타원 20"/>
            <p:cNvSpPr/>
            <p:nvPr userDrawn="1"/>
          </p:nvSpPr>
          <p:spPr bwMode="auto">
            <a:xfrm>
              <a:off x="9835833" y="226665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타원 21"/>
            <p:cNvSpPr/>
            <p:nvPr userDrawn="1"/>
          </p:nvSpPr>
          <p:spPr bwMode="auto">
            <a:xfrm>
              <a:off x="9499115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타원 22"/>
            <p:cNvSpPr/>
            <p:nvPr userDrawn="1"/>
          </p:nvSpPr>
          <p:spPr bwMode="auto">
            <a:xfrm>
              <a:off x="10147728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타원 23"/>
            <p:cNvSpPr/>
            <p:nvPr userDrawn="1"/>
          </p:nvSpPr>
          <p:spPr bwMode="auto">
            <a:xfrm>
              <a:off x="9839371" y="326969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타원 24"/>
            <p:cNvSpPr/>
            <p:nvPr userDrawn="1"/>
          </p:nvSpPr>
          <p:spPr bwMode="auto">
            <a:xfrm>
              <a:off x="9502653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타원 25"/>
            <p:cNvSpPr/>
            <p:nvPr userDrawn="1"/>
          </p:nvSpPr>
          <p:spPr bwMode="auto">
            <a:xfrm>
              <a:off x="10151266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타원 26"/>
            <p:cNvSpPr/>
            <p:nvPr userDrawn="1"/>
          </p:nvSpPr>
          <p:spPr bwMode="auto">
            <a:xfrm>
              <a:off x="9842909" y="429399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타원 27"/>
            <p:cNvSpPr/>
            <p:nvPr userDrawn="1"/>
          </p:nvSpPr>
          <p:spPr bwMode="auto">
            <a:xfrm>
              <a:off x="9506191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타원 28"/>
            <p:cNvSpPr/>
            <p:nvPr userDrawn="1"/>
          </p:nvSpPr>
          <p:spPr bwMode="auto">
            <a:xfrm>
              <a:off x="10154804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텍스트 상자 2"/>
          <p:cNvSpPr txBox="1">
            <a:spLocks noChangeArrowheads="1"/>
          </p:cNvSpPr>
          <p:nvPr/>
        </p:nvSpPr>
        <p:spPr bwMode="auto">
          <a:xfrm>
            <a:off x="3609975" y="1435192"/>
            <a:ext cx="6115050" cy="195053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="http://xamarin.com/schemas/2014/forms"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="http://schemas.microsoft.com/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winfx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/2009/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xaml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clr-namespace:VideoPlayerLite.ViewModels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="VideoPlayerLite.Views.LibraryPage"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NavigationPage.HasNavigationBar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="false"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VideoList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VideoList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LibraryPageViewModel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&lt;/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3583" y="3182811"/>
            <a:ext cx="1147365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</a:rPr>
              <a:t>LibraryPage.xaml</a:t>
            </a:r>
            <a:endParaRPr lang="ko-KR" altLang="en-US" sz="1200" dirty="0" err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텍스트 상자 2"/>
          <p:cNvSpPr txBox="1">
            <a:spLocks noChangeArrowheads="1"/>
          </p:cNvSpPr>
          <p:nvPr/>
        </p:nvSpPr>
        <p:spPr bwMode="auto">
          <a:xfrm>
            <a:off x="3609975" y="3575259"/>
            <a:ext cx="6115050" cy="144616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readonly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    	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.Create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	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LibraryPage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{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return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GetValue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 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49051" y="4820591"/>
            <a:ext cx="1350947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LibraryPage.</a:t>
            </a: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</a:rPr>
              <a:t>xaml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..</a:t>
            </a: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</a:rPr>
              <a:t>cs</a:t>
            </a:r>
            <a:endParaRPr lang="ko-KR" altLang="en-US" sz="1200" dirty="0" err="1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601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Binding between View and </a:t>
            </a:r>
            <a:r>
              <a:rPr lang="en-US" altLang="ko-KR" dirty="0" err="1"/>
              <a:t>ViewModel</a:t>
            </a:r>
            <a:endParaRPr lang="ko-KR" altLang="en-US" dirty="0"/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9998766" y="1305614"/>
            <a:ext cx="1721576" cy="48158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11822" y="1305613"/>
            <a:ext cx="2966873" cy="481584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085712" y="1614399"/>
            <a:ext cx="1524000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0097554" y="2491897"/>
            <a:ext cx="1524000" cy="292277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ItemList</a:t>
            </a:r>
            <a:endParaRPr lang="ko-KR" altLang="en-US" sz="1000" b="1" dirty="0" err="1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0207632" y="277214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217792" y="365606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0217792" y="4499344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왼쪽/오른쪽 화살표 설명선 11"/>
          <p:cNvSpPr/>
          <p:nvPr/>
        </p:nvSpPr>
        <p:spPr bwMode="auto">
          <a:xfrm>
            <a:off x="3340140" y="3426617"/>
            <a:ext cx="6745572" cy="78096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42815" y="1614399"/>
            <a:ext cx="2520013" cy="4198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90423" y="2576748"/>
            <a:ext cx="2649717" cy="3025229"/>
            <a:chOff x="7816187" y="1820081"/>
            <a:chExt cx="2649717" cy="3025229"/>
          </a:xfrm>
        </p:grpSpPr>
        <p:sp>
          <p:nvSpPr>
            <p:cNvPr id="16" name="직사각형 15"/>
            <p:cNvSpPr/>
            <p:nvPr userDrawn="1"/>
          </p:nvSpPr>
          <p:spPr bwMode="auto">
            <a:xfrm>
              <a:off x="7816187" y="1820081"/>
              <a:ext cx="2649717" cy="3025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88" y="1887418"/>
              <a:ext cx="1405313" cy="2895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 userDrawn="1"/>
          </p:nvSpPr>
          <p:spPr bwMode="auto">
            <a:xfrm>
              <a:off x="7904789" y="188741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Item View</a:t>
              </a:r>
              <a:endPara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 bwMode="auto">
            <a:xfrm>
              <a:off x="7904789" y="2883333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 bwMode="auto">
            <a:xfrm>
              <a:off x="7904789" y="3792758"/>
              <a:ext cx="1405312" cy="990260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Item View</a:t>
              </a:r>
              <a:endPara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타원 20"/>
            <p:cNvSpPr/>
            <p:nvPr userDrawn="1"/>
          </p:nvSpPr>
          <p:spPr bwMode="auto">
            <a:xfrm>
              <a:off x="9835833" y="226665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타원 21"/>
            <p:cNvSpPr/>
            <p:nvPr userDrawn="1"/>
          </p:nvSpPr>
          <p:spPr bwMode="auto">
            <a:xfrm>
              <a:off x="9499115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타원 22"/>
            <p:cNvSpPr/>
            <p:nvPr userDrawn="1"/>
          </p:nvSpPr>
          <p:spPr bwMode="auto">
            <a:xfrm>
              <a:off x="10147728" y="22701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타원 23"/>
            <p:cNvSpPr/>
            <p:nvPr userDrawn="1"/>
          </p:nvSpPr>
          <p:spPr bwMode="auto">
            <a:xfrm>
              <a:off x="9839371" y="326969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타원 24"/>
            <p:cNvSpPr/>
            <p:nvPr userDrawn="1"/>
          </p:nvSpPr>
          <p:spPr bwMode="auto">
            <a:xfrm>
              <a:off x="9502653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타원 25"/>
            <p:cNvSpPr/>
            <p:nvPr userDrawn="1"/>
          </p:nvSpPr>
          <p:spPr bwMode="auto">
            <a:xfrm>
              <a:off x="10151266" y="32732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타원 26"/>
            <p:cNvSpPr/>
            <p:nvPr userDrawn="1"/>
          </p:nvSpPr>
          <p:spPr bwMode="auto">
            <a:xfrm>
              <a:off x="9842909" y="429399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타원 27"/>
            <p:cNvSpPr/>
            <p:nvPr userDrawn="1"/>
          </p:nvSpPr>
          <p:spPr bwMode="auto">
            <a:xfrm>
              <a:off x="9506191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타원 28"/>
            <p:cNvSpPr/>
            <p:nvPr userDrawn="1"/>
          </p:nvSpPr>
          <p:spPr bwMode="auto">
            <a:xfrm>
              <a:off x="10154804" y="429753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텍스트 상자 2"/>
          <p:cNvSpPr txBox="1">
            <a:spLocks noChangeArrowheads="1"/>
          </p:cNvSpPr>
          <p:nvPr/>
        </p:nvSpPr>
        <p:spPr bwMode="auto">
          <a:xfrm>
            <a:off x="3707788" y="1193438"/>
            <a:ext cx="6010275" cy="492801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readonly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.Create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LibraryPage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</a:p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{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return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GetValue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UpdateVideoListCommandProperty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 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UpdateGridItems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index = 0;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GridView.Children.Clear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foreach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item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VideoList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GridView.Children.Add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ItemView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(item), index / 3, index % 3);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index++;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(index &gt; 0)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GridView.Children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[0].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FindByName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Button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&gt;(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FocusButton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).Focus();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OnPropertyChanged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System.ComponentModel.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VideoListProperty.PropertyName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UpdateGridItems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31447" y="5757397"/>
            <a:ext cx="168661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 err="1">
                <a:solidFill>
                  <a:schemeClr val="tx1">
                    <a:lumMod val="75000"/>
                  </a:schemeClr>
                </a:solidFill>
              </a:rPr>
              <a:t>LibraryPage.xaml.cs</a:t>
            </a:r>
            <a:endParaRPr lang="ko-KR" altLang="en-US" sz="1200" dirty="0" err="1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470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Tizen .NET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1" y="1091174"/>
            <a:ext cx="8217675" cy="241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89" y="3619512"/>
            <a:ext cx="7993455" cy="252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4485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EF492-F4D5-4503-948F-EA4F89732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861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it does?</a:t>
            </a:r>
          </a:p>
          <a:p>
            <a:pPr lvl="1"/>
            <a:r>
              <a:rPr lang="en-US" dirty="0"/>
              <a:t>Updates the content using </a:t>
            </a:r>
            <a:r>
              <a:rPr lang="en-US" dirty="0" err="1"/>
              <a:t>DependencyService</a:t>
            </a:r>
            <a:r>
              <a:rPr lang="en-US" dirty="0"/>
              <a:t> and holds it in </a:t>
            </a:r>
            <a:r>
              <a:rPr lang="en-US" i="1" dirty="0" err="1"/>
              <a:t>ItemList</a:t>
            </a:r>
            <a:endParaRPr lang="en-US" i="1" dirty="0"/>
          </a:p>
          <a:p>
            <a:pPr lvl="1"/>
            <a:r>
              <a:rPr lang="en-US" dirty="0"/>
              <a:t>Holds currently playing video in </a:t>
            </a:r>
            <a:r>
              <a:rPr lang="en-US" i="1" dirty="0" err="1"/>
              <a:t>SelectedItem</a:t>
            </a:r>
            <a:endParaRPr lang="en-US" i="1" dirty="0"/>
          </a:p>
          <a:p>
            <a:pPr lvl="1"/>
            <a:r>
              <a:rPr lang="en-US" dirty="0"/>
              <a:t>Changes currently playing video upon control button command (next/</a:t>
            </a:r>
            <a:r>
              <a:rPr lang="en-US" dirty="0" err="1"/>
              <a:t>prev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EBF388-EDF3-4D7E-9AE2-32F62F38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MediaItemProvider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540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id="{29E92EB8-ED48-4087-8285-85763700AF70}"/>
              </a:ext>
            </a:extLst>
          </p:cNvPr>
          <p:cNvSpPr/>
          <p:nvPr/>
        </p:nvSpPr>
        <p:spPr bwMode="auto">
          <a:xfrm>
            <a:off x="1975678" y="1182756"/>
            <a:ext cx="8367651" cy="3379083"/>
          </a:xfrm>
          <a:prstGeom prst="roundRect">
            <a:avLst>
              <a:gd name="adj" fmla="val 319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/>
              <a:t>MediaItemProvider</a:t>
            </a: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MediaItemProvider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371405" y="4633073"/>
            <a:ext cx="3971924" cy="600075"/>
            <a:chOff x="6379467" y="5506833"/>
            <a:chExt cx="3971924" cy="600075"/>
          </a:xfrm>
        </p:grpSpPr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A4E0B1F2-2358-4E55-A690-51DE18433F07}"/>
                </a:ext>
              </a:extLst>
            </p:cNvPr>
            <p:cNvSpPr/>
            <p:nvPr/>
          </p:nvSpPr>
          <p:spPr bwMode="auto">
            <a:xfrm>
              <a:off x="6379467" y="5506833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</a:t>
              </a: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: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 err="1"/>
                <a:t>IMediaContentAPIs</a:t>
              </a:r>
              <a:endParaRPr lang="ko-KR" alt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그림 39">
              <a:extLst>
                <a:ext uri="{FF2B5EF4-FFF2-40B4-BE49-F238E27FC236}">
                  <a16:creationId xmlns:a16="http://schemas.microsoft.com/office/drawing/2014/main" id="{409F7175-9D05-478D-AD77-DED89E0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62" y="5663619"/>
              <a:ext cx="296321" cy="286501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1975678" y="4633073"/>
            <a:ext cx="3971924" cy="600075"/>
            <a:chOff x="1231900" y="4633073"/>
            <a:chExt cx="3971924" cy="600075"/>
          </a:xfrm>
        </p:grpSpPr>
        <p:sp>
          <p:nvSpPr>
            <p:cNvPr id="15" name="모서리가 둥근 직사각형 11">
              <a:extLst>
                <a:ext uri="{FF2B5EF4-FFF2-40B4-BE49-F238E27FC236}">
                  <a16:creationId xmlns:a16="http://schemas.microsoft.com/office/drawing/2014/main" id="{D5A784CA-3707-4141-8014-968D95596365}"/>
                </a:ext>
              </a:extLst>
            </p:cNvPr>
            <p:cNvSpPr/>
            <p:nvPr/>
          </p:nvSpPr>
          <p:spPr bwMode="auto">
            <a:xfrm>
              <a:off x="1231900" y="4633073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class </a:t>
              </a: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: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dirty="0" err="1"/>
                <a:t>IMediaContentAPIs</a:t>
              </a:r>
              <a:endParaRPr lang="ko-KR" altLang="en-US" sz="16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그림 41">
              <a:extLst>
                <a:ext uri="{FF2B5EF4-FFF2-40B4-BE49-F238E27FC236}">
                  <a16:creationId xmlns:a16="http://schemas.microsoft.com/office/drawing/2014/main" id="{A7463604-7F57-4722-A363-099C80DE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130" y="4771246"/>
              <a:ext cx="323728" cy="323728"/>
            </a:xfrm>
            <a:prstGeom prst="rect">
              <a:avLst/>
            </a:prstGeom>
          </p:spPr>
        </p:pic>
      </p:grp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29E92EB8-ED48-4087-8285-85763700AF70}"/>
              </a:ext>
            </a:extLst>
          </p:cNvPr>
          <p:cNvSpPr/>
          <p:nvPr/>
        </p:nvSpPr>
        <p:spPr bwMode="auto">
          <a:xfrm>
            <a:off x="4382790" y="2678704"/>
            <a:ext cx="5400001" cy="3302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err="1">
                <a:solidFill>
                  <a:schemeClr val="tx2"/>
                </a:solidFill>
              </a:rPr>
              <a:t>IMediaContentAPIs</a:t>
            </a:r>
            <a:r>
              <a:rPr lang="en-US" altLang="ko-KR" sz="1400" dirty="0">
                <a:solidFill>
                  <a:schemeClr val="tx2"/>
                </a:solidFill>
              </a:rPr>
              <a:t>  </a:t>
            </a:r>
            <a:r>
              <a:rPr lang="en-US" altLang="ko-KR" sz="1400" dirty="0" err="1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mediaContentAPIs</a:t>
            </a:r>
            <a:endParaRPr lang="ko-KR" altLang="en-US" sz="1400" dirty="0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꺾인 연결선 5"/>
          <p:cNvCxnSpPr>
            <a:endCxn id="17" idx="2"/>
          </p:cNvCxnSpPr>
          <p:nvPr/>
        </p:nvCxnSpPr>
        <p:spPr>
          <a:xfrm flipV="1">
            <a:off x="4651932" y="3008961"/>
            <a:ext cx="2430859" cy="1624114"/>
          </a:xfrm>
          <a:prstGeom prst="bentConnector2">
            <a:avLst/>
          </a:prstGeom>
          <a:ln>
            <a:solidFill>
              <a:schemeClr val="bg1">
                <a:alpha val="50000"/>
              </a:schemeClr>
            </a:solidFill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endCxn id="17" idx="2"/>
          </p:cNvCxnSpPr>
          <p:nvPr/>
        </p:nvCxnSpPr>
        <p:spPr>
          <a:xfrm rot="10800000">
            <a:off x="7082792" y="3008961"/>
            <a:ext cx="1964875" cy="1624112"/>
          </a:xfrm>
          <a:prstGeom prst="bentConnector2">
            <a:avLst/>
          </a:prstGeom>
          <a:ln>
            <a:solidFill>
              <a:schemeClr val="bg1">
                <a:alpha val="50000"/>
              </a:schemeClr>
            </a:solidFill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14052825-3E4D-4FA7-9418-71930223BE5C}"/>
              </a:ext>
            </a:extLst>
          </p:cNvPr>
          <p:cNvSpPr/>
          <p:nvPr/>
        </p:nvSpPr>
        <p:spPr bwMode="auto">
          <a:xfrm>
            <a:off x="1991122" y="5329907"/>
            <a:ext cx="3956480" cy="8270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Android </a:t>
            </a:r>
            <a:r>
              <a:rPr lang="en-US" altLang="ko-KR" sz="16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Implementations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public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Task&lt;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IEnumerable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MediaItem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&gt;&gt;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</a:rPr>
              <a:t>GetVideoItemListAsync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14052825-3E4D-4FA7-9418-71930223BE5C}"/>
              </a:ext>
            </a:extLst>
          </p:cNvPr>
          <p:cNvSpPr/>
          <p:nvPr/>
        </p:nvSpPr>
        <p:spPr bwMode="auto">
          <a:xfrm>
            <a:off x="6386849" y="5329907"/>
            <a:ext cx="3956480" cy="8270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Tizen</a:t>
            </a:r>
            <a:r>
              <a:rPr lang="en-US" altLang="ko-KR" sz="16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Implementations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public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Task&lt;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IEnumerable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MediaItem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&gt;&gt; </a:t>
            </a:r>
            <a:r>
              <a:rPr lang="en-US" altLang="ko-KR" sz="1400" b="1" dirty="0" err="1">
                <a:solidFill>
                  <a:schemeClr val="accent1">
                    <a:lumMod val="75000"/>
                  </a:schemeClr>
                </a:solidFill>
              </a:rPr>
              <a:t>GetVideoItemListAsync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588636" y="1410908"/>
            <a:ext cx="1676400" cy="2922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ItemList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710906" y="1686425"/>
            <a:ext cx="1408176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721066" y="2570345"/>
            <a:ext cx="1408176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2721066" y="3413625"/>
            <a:ext cx="1408176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텍스트 상자 2"/>
          <p:cNvSpPr txBox="1">
            <a:spLocks noChangeArrowheads="1"/>
          </p:cNvSpPr>
          <p:nvPr/>
        </p:nvSpPr>
        <p:spPr bwMode="auto">
          <a:xfrm>
            <a:off x="4382790" y="3239171"/>
            <a:ext cx="5400001" cy="87100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MediaItemProvider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mediaContentAPIs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11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DependencyService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.Get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11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IMediaContentAPIs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&gt;();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8" name="텍스트 상자 2"/>
          <p:cNvSpPr txBox="1">
            <a:spLocks noChangeArrowheads="1"/>
          </p:cNvSpPr>
          <p:nvPr/>
        </p:nvSpPr>
        <p:spPr bwMode="auto">
          <a:xfrm>
            <a:off x="4390512" y="1644485"/>
            <a:ext cx="5392279" cy="87100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11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async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110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Task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Update()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itemList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await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mediaContentAPIs.GetVideoItemListAsync</a:t>
            </a: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11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7716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 bwMode="auto">
          <a:xfrm>
            <a:off x="2560319" y="3979846"/>
            <a:ext cx="9364761" cy="212997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560321" y="1144722"/>
            <a:ext cx="9364759" cy="274305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 err="1"/>
              <a:t>GetVideoItemList</a:t>
            </a:r>
            <a:r>
              <a:rPr lang="en-US" altLang="ko-KR" i="1" dirty="0"/>
              <a:t>() </a:t>
            </a:r>
            <a:r>
              <a:rPr lang="en-US" altLang="ko-KR" dirty="0"/>
              <a:t>in Android and Tizen</a:t>
            </a:r>
            <a:endParaRPr lang="ko-KR" altLang="en-US" i="1" dirty="0"/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82140" y="1293978"/>
            <a:ext cx="1721576" cy="48158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&lt;&lt;interface&gt;&gt;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IMediaContentAPI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880928" y="2189919"/>
            <a:ext cx="1524000" cy="339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GetAllVideoItemList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47520" y="2699361"/>
            <a:ext cx="2346960" cy="600075"/>
            <a:chOff x="9814560" y="3467863"/>
            <a:chExt cx="2346960" cy="600075"/>
          </a:xfrm>
        </p:grpSpPr>
        <p:sp>
          <p:nvSpPr>
            <p:cNvPr id="7" name="모서리가 둥근 직사각형 12">
              <a:extLst>
                <a:ext uri="{FF2B5EF4-FFF2-40B4-BE49-F238E27FC236}">
                  <a16:creationId xmlns:a16="http://schemas.microsoft.com/office/drawing/2014/main" id="{A4E0B1F2-2358-4E55-A690-51DE18433F07}"/>
                </a:ext>
              </a:extLst>
            </p:cNvPr>
            <p:cNvSpPr/>
            <p:nvPr/>
          </p:nvSpPr>
          <p:spPr bwMode="auto">
            <a:xfrm>
              <a:off x="9814560" y="3467863"/>
              <a:ext cx="2346960" cy="6000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그림 39">
              <a:extLst>
                <a:ext uri="{FF2B5EF4-FFF2-40B4-BE49-F238E27FC236}">
                  <a16:creationId xmlns:a16="http://schemas.microsoft.com/office/drawing/2014/main" id="{409F7175-9D05-478D-AD77-DED89E0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568" y="3624649"/>
              <a:ext cx="296321" cy="28650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737360" y="4337038"/>
            <a:ext cx="2346960" cy="600075"/>
            <a:chOff x="9814560" y="2658238"/>
            <a:chExt cx="2346960" cy="600075"/>
          </a:xfrm>
        </p:grpSpPr>
        <p:sp>
          <p:nvSpPr>
            <p:cNvPr id="10" name="모서리가 둥근 직사각형 11">
              <a:extLst>
                <a:ext uri="{FF2B5EF4-FFF2-40B4-BE49-F238E27FC236}">
                  <a16:creationId xmlns:a16="http://schemas.microsoft.com/office/drawing/2014/main" id="{D5A784CA-3707-4141-8014-968D95596365}"/>
                </a:ext>
              </a:extLst>
            </p:cNvPr>
            <p:cNvSpPr/>
            <p:nvPr/>
          </p:nvSpPr>
          <p:spPr bwMode="auto">
            <a:xfrm>
              <a:off x="9814560" y="2658238"/>
              <a:ext cx="2346960" cy="6000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그림 41">
              <a:extLst>
                <a:ext uri="{FF2B5EF4-FFF2-40B4-BE49-F238E27FC236}">
                  <a16:creationId xmlns:a16="http://schemas.microsoft.com/office/drawing/2014/main" id="{A7463604-7F57-4722-A363-099C80DE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3865" y="2804701"/>
              <a:ext cx="323728" cy="3237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9" name="텍스트 상자 2"/>
          <p:cNvSpPr txBox="1">
            <a:spLocks noChangeArrowheads="1"/>
          </p:cNvSpPr>
          <p:nvPr/>
        </p:nvSpPr>
        <p:spPr bwMode="auto">
          <a:xfrm>
            <a:off x="4334826" y="4030947"/>
            <a:ext cx="6010275" cy="17957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videoUri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MediaStore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.ExternalContentUri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cursor =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Application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.Context.ContentResolver.Query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videoUri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videoProjection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cursor.Count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!= 0)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cursor.MoveToFirst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do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documentId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cursor.GetString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(0);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path =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GetMediaContentPath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videoUri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documentId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0" name="텍스트 상자 2"/>
          <p:cNvSpPr txBox="1">
            <a:spLocks noChangeArrowheads="1"/>
          </p:cNvSpPr>
          <p:nvPr/>
        </p:nvSpPr>
        <p:spPr bwMode="auto">
          <a:xfrm>
            <a:off x="4334826" y="1223800"/>
            <a:ext cx="7399974" cy="24549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readonly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string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VIDEO_FILTER = 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"MEDIA_TYPE=1"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//0: image, 2: sound, 3: music and 4: others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mediaDatabase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MediaDatabase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mediaDatabase.Connect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mediaInfoCommand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MediaInfoCommand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mediaDatabase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selectArguments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SelectArguments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selectArguments.FilterExpression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VIDEO_FILTER;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endParaRPr lang="en-US" sz="950" kern="0" dirty="0">
              <a:solidFill>
                <a:srgbClr val="0000FF"/>
              </a:solidFill>
              <a:effectLst/>
              <a:latin typeface="Consolas"/>
              <a:ea typeface="맑은 고딕"/>
              <a:cs typeface="Consolas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try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reader =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mediaInfoCommand.SelectMedia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selectArguments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       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while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reader.Read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var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videoInformation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reader.Current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VideoInfo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432570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5EF76-4996-4429-8E97-AD0DBDCF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</a:t>
            </a:r>
            <a:r>
              <a:rPr lang="en-US" dirty="0" err="1"/>
              <a:t>ViewModel</a:t>
            </a:r>
            <a:r>
              <a:rPr lang="en-US" dirty="0"/>
              <a:t> and Model</a:t>
            </a:r>
          </a:p>
        </p:txBody>
      </p:sp>
      <p:sp>
        <p:nvSpPr>
          <p:cNvPr id="6" name="모서리가 둥근 직사각형 8">
            <a:extLst>
              <a:ext uri="{FF2B5EF4-FFF2-40B4-BE49-F238E27FC236}">
                <a16:creationId xmlns:a16="http://schemas.microsoft.com/office/drawing/2014/main" id="{EA9A04AA-963D-450F-AE9A-16BB10099D71}"/>
              </a:ext>
            </a:extLst>
          </p:cNvPr>
          <p:cNvSpPr/>
          <p:nvPr/>
        </p:nvSpPr>
        <p:spPr bwMode="auto">
          <a:xfrm>
            <a:off x="9354597" y="1305613"/>
            <a:ext cx="1721576" cy="4815839"/>
          </a:xfrm>
          <a:prstGeom prst="roundRect">
            <a:avLst>
              <a:gd name="adj" fmla="val 122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sz="13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직사각형 41">
            <a:extLst>
              <a:ext uri="{FF2B5EF4-FFF2-40B4-BE49-F238E27FC236}">
                <a16:creationId xmlns:a16="http://schemas.microsoft.com/office/drawing/2014/main" id="{5F05F260-B8F4-409E-8B4D-1B894487E48B}"/>
              </a:ext>
            </a:extLst>
          </p:cNvPr>
          <p:cNvSpPr/>
          <p:nvPr/>
        </p:nvSpPr>
        <p:spPr bwMode="auto">
          <a:xfrm>
            <a:off x="9453385" y="2135051"/>
            <a:ext cx="1524000" cy="444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모서리가 둥근 직사각형 43">
            <a:extLst>
              <a:ext uri="{FF2B5EF4-FFF2-40B4-BE49-F238E27FC236}">
                <a16:creationId xmlns:a16="http://schemas.microsoft.com/office/drawing/2014/main" id="{FF9F1AD1-3C74-40EF-80BE-1F669D4BD5A7}"/>
              </a:ext>
            </a:extLst>
          </p:cNvPr>
          <p:cNvSpPr/>
          <p:nvPr/>
        </p:nvSpPr>
        <p:spPr bwMode="auto">
          <a:xfrm>
            <a:off x="9453385" y="2690676"/>
            <a:ext cx="1524000" cy="29227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ItemList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E1F7710D-1AEA-425F-A40F-97A9C32B2740}"/>
              </a:ext>
            </a:extLst>
          </p:cNvPr>
          <p:cNvSpPr/>
          <p:nvPr/>
        </p:nvSpPr>
        <p:spPr bwMode="auto">
          <a:xfrm>
            <a:off x="9563463" y="2966193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모서리가 둥근 직사각형 56">
            <a:extLst>
              <a:ext uri="{FF2B5EF4-FFF2-40B4-BE49-F238E27FC236}">
                <a16:creationId xmlns:a16="http://schemas.microsoft.com/office/drawing/2014/main" id="{3C3E0C0A-1356-44AA-9221-B30242DB0B50}"/>
              </a:ext>
            </a:extLst>
          </p:cNvPr>
          <p:cNvSpPr/>
          <p:nvPr/>
        </p:nvSpPr>
        <p:spPr bwMode="auto">
          <a:xfrm>
            <a:off x="9573623" y="3850113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모서리가 둥근 직사각형 57">
            <a:extLst>
              <a:ext uri="{FF2B5EF4-FFF2-40B4-BE49-F238E27FC236}">
                <a16:creationId xmlns:a16="http://schemas.microsoft.com/office/drawing/2014/main" id="{71C65F00-B609-4FD5-A463-B542BF1EE244}"/>
              </a:ext>
            </a:extLst>
          </p:cNvPr>
          <p:cNvSpPr/>
          <p:nvPr/>
        </p:nvSpPr>
        <p:spPr bwMode="auto">
          <a:xfrm>
            <a:off x="9573623" y="4693393"/>
            <a:ext cx="1280160" cy="773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EBB2DFB4-47F2-4D4B-8A0A-FEE4BC93B4C7}"/>
              </a:ext>
            </a:extLst>
          </p:cNvPr>
          <p:cNvSpPr/>
          <p:nvPr/>
        </p:nvSpPr>
        <p:spPr bwMode="auto">
          <a:xfrm>
            <a:off x="987837" y="1272888"/>
            <a:ext cx="1721576" cy="48158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LibraryPage</a:t>
            </a: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직사각형 39">
            <a:extLst>
              <a:ext uri="{FF2B5EF4-FFF2-40B4-BE49-F238E27FC236}">
                <a16:creationId xmlns:a16="http://schemas.microsoft.com/office/drawing/2014/main" id="{1E98BE10-1245-45B1-BD0D-20CB4757525F}"/>
              </a:ext>
            </a:extLst>
          </p:cNvPr>
          <p:cNvSpPr/>
          <p:nvPr/>
        </p:nvSpPr>
        <p:spPr bwMode="auto">
          <a:xfrm>
            <a:off x="1074783" y="1581673"/>
            <a:ext cx="1524000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UpdateVideoListCommand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직사각형 40">
            <a:extLst>
              <a:ext uri="{FF2B5EF4-FFF2-40B4-BE49-F238E27FC236}">
                <a16:creationId xmlns:a16="http://schemas.microsoft.com/office/drawing/2014/main" id="{B32CC3D1-4630-4319-A408-103BB211541C}"/>
              </a:ext>
            </a:extLst>
          </p:cNvPr>
          <p:cNvSpPr/>
          <p:nvPr/>
        </p:nvSpPr>
        <p:spPr bwMode="auto">
          <a:xfrm>
            <a:off x="1074783" y="2102326"/>
            <a:ext cx="1524000" cy="444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UpdateItemList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()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왼쪽 화살표 44">
            <a:extLst>
              <a:ext uri="{FF2B5EF4-FFF2-40B4-BE49-F238E27FC236}">
                <a16:creationId xmlns:a16="http://schemas.microsoft.com/office/drawing/2014/main" id="{2104299F-6E22-4135-9686-8BA1FBCA091C}"/>
              </a:ext>
            </a:extLst>
          </p:cNvPr>
          <p:cNvSpPr/>
          <p:nvPr/>
        </p:nvSpPr>
        <p:spPr bwMode="auto">
          <a:xfrm rot="10800000" flipV="1">
            <a:off x="2639419" y="2079513"/>
            <a:ext cx="6715177" cy="496817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Call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모서리가 둥근 직사각형 58">
            <a:extLst>
              <a:ext uri="{FF2B5EF4-FFF2-40B4-BE49-F238E27FC236}">
                <a16:creationId xmlns:a16="http://schemas.microsoft.com/office/drawing/2014/main" id="{8589B2BC-BC23-4FF0-8EF4-889541F08EC8}"/>
              </a:ext>
            </a:extLst>
          </p:cNvPr>
          <p:cNvSpPr/>
          <p:nvPr/>
        </p:nvSpPr>
        <p:spPr bwMode="auto">
          <a:xfrm>
            <a:off x="1086625" y="2657951"/>
            <a:ext cx="1524000" cy="292277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VideoList</a:t>
            </a:r>
            <a:endParaRPr lang="ko-KR" altLang="en-US" sz="1000" b="1" dirty="0" err="1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줄무늬가 있는 오른쪽 화살표 62">
            <a:extLst>
              <a:ext uri="{FF2B5EF4-FFF2-40B4-BE49-F238E27FC236}">
                <a16:creationId xmlns:a16="http://schemas.microsoft.com/office/drawing/2014/main" id="{4B956203-5226-436C-A865-678565418E38}"/>
              </a:ext>
            </a:extLst>
          </p:cNvPr>
          <p:cNvSpPr/>
          <p:nvPr/>
        </p:nvSpPr>
        <p:spPr bwMode="auto">
          <a:xfrm>
            <a:off x="2745349" y="4835582"/>
            <a:ext cx="6510460" cy="489221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Refer</a:t>
            </a:r>
            <a:endParaRPr lang="ko-KR" altLang="en-US" sz="1000" dirty="0" err="1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모서리가 둥근 직사각형 63">
            <a:extLst>
              <a:ext uri="{FF2B5EF4-FFF2-40B4-BE49-F238E27FC236}">
                <a16:creationId xmlns:a16="http://schemas.microsoft.com/office/drawing/2014/main" id="{45CEFBAC-C359-4630-88DD-4B82C4B3979A}"/>
              </a:ext>
            </a:extLst>
          </p:cNvPr>
          <p:cNvSpPr/>
          <p:nvPr/>
        </p:nvSpPr>
        <p:spPr bwMode="auto">
          <a:xfrm>
            <a:off x="1196703" y="2938198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모서리가 둥근 직사각형 64">
            <a:extLst>
              <a:ext uri="{FF2B5EF4-FFF2-40B4-BE49-F238E27FC236}">
                <a16:creationId xmlns:a16="http://schemas.microsoft.com/office/drawing/2014/main" id="{94D47606-2781-455B-A12A-429F9EF26220}"/>
              </a:ext>
            </a:extLst>
          </p:cNvPr>
          <p:cNvSpPr/>
          <p:nvPr/>
        </p:nvSpPr>
        <p:spPr bwMode="auto">
          <a:xfrm>
            <a:off x="1206863" y="3822118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모서리가 둥근 직사각형 65">
            <a:extLst>
              <a:ext uri="{FF2B5EF4-FFF2-40B4-BE49-F238E27FC236}">
                <a16:creationId xmlns:a16="http://schemas.microsoft.com/office/drawing/2014/main" id="{30E742C4-47BA-41B7-A0B7-1DDC50A2BF91}"/>
              </a:ext>
            </a:extLst>
          </p:cNvPr>
          <p:cNvSpPr/>
          <p:nvPr/>
        </p:nvSpPr>
        <p:spPr bwMode="auto">
          <a:xfrm>
            <a:off x="1206863" y="4665398"/>
            <a:ext cx="1280160" cy="77360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egoe UI" pitchFamily="34" charset="0"/>
                <a:cs typeface="Segoe UI" pitchFamily="34" charset="0"/>
              </a:rPr>
              <a:t>MediaItem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직선 화살표 연결선 71">
            <a:extLst>
              <a:ext uri="{FF2B5EF4-FFF2-40B4-BE49-F238E27FC236}">
                <a16:creationId xmlns:a16="http://schemas.microsoft.com/office/drawing/2014/main" id="{C94B6022-4058-40C3-AA8E-DF2C6A3F4C03}"/>
              </a:ext>
            </a:extLst>
          </p:cNvPr>
          <p:cNvCxnSpPr>
            <a:endCxn id="14" idx="0"/>
          </p:cNvCxnSpPr>
          <p:nvPr/>
        </p:nvCxnSpPr>
        <p:spPr>
          <a:xfrm>
            <a:off x="1836783" y="2001501"/>
            <a:ext cx="0" cy="100825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0DFC8F-02EE-4328-895E-37D3FBCA50FC}"/>
              </a:ext>
            </a:extLst>
          </p:cNvPr>
          <p:cNvSpPr txBox="1"/>
          <p:nvPr/>
        </p:nvSpPr>
        <p:spPr>
          <a:xfrm>
            <a:off x="2950029" y="2547122"/>
            <a:ext cx="6172200" cy="2240613"/>
          </a:xfrm>
          <a:prstGeom prst="rect">
            <a:avLst/>
          </a:prstGeom>
          <a:noFill/>
        </p:spPr>
        <p:txBody>
          <a:bodyPr wrap="square" lIns="182880" tIns="91440" rIns="182880" bIns="146304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LibrarayPageViewMode.cs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UpdateItemList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MediaItemProvider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.Instance.Update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VideoList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MediaItemProvider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.Instance.ItemList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…………………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LibraryPageViewModel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UpdateVideoListCommand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Command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UpdateItemList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8467186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F312D-C6D6-466C-9812-9B062FF9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Video (almost)</a:t>
            </a:r>
          </a:p>
        </p:txBody>
      </p:sp>
      <p:sp>
        <p:nvSpPr>
          <p:cNvPr id="4" name="모서리가 둥근 직사각형 21">
            <a:extLst>
              <a:ext uri="{FF2B5EF4-FFF2-40B4-BE49-F238E27FC236}">
                <a16:creationId xmlns:a16="http://schemas.microsoft.com/office/drawing/2014/main" id="{A05535EA-1FEB-442D-8D49-245ED9CEDA74}"/>
              </a:ext>
            </a:extLst>
          </p:cNvPr>
          <p:cNvSpPr/>
          <p:nvPr/>
        </p:nvSpPr>
        <p:spPr bwMode="auto">
          <a:xfrm>
            <a:off x="690726" y="1861456"/>
            <a:ext cx="2966873" cy="3048001"/>
          </a:xfrm>
          <a:prstGeom prst="roundRect">
            <a:avLst>
              <a:gd name="adj" fmla="val 896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ItemView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6B552A5-A3AE-400D-8468-7DFD7E55B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497"/>
          <a:stretch/>
        </p:blipFill>
        <p:spPr bwMode="auto">
          <a:xfrm>
            <a:off x="1050923" y="2512163"/>
            <a:ext cx="2246478" cy="155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6">
            <a:extLst>
              <a:ext uri="{FF2B5EF4-FFF2-40B4-BE49-F238E27FC236}">
                <a16:creationId xmlns:a16="http://schemas.microsoft.com/office/drawing/2014/main" id="{62F12B2F-0E59-48A0-B277-076008ABE40C}"/>
              </a:ext>
            </a:extLst>
          </p:cNvPr>
          <p:cNvSpPr/>
          <p:nvPr userDrawn="1"/>
        </p:nvSpPr>
        <p:spPr bwMode="auto">
          <a:xfrm>
            <a:off x="957929" y="2588150"/>
            <a:ext cx="2339472" cy="136336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46304" rIns="180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Item View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(Button)</a:t>
            </a:r>
            <a:endParaRPr lang="ko-KR" altLang="en-US" sz="16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3AAF85BC-0CA4-4EF1-AC53-10FF4851B179}"/>
              </a:ext>
            </a:extLst>
          </p:cNvPr>
          <p:cNvSpPr/>
          <p:nvPr/>
        </p:nvSpPr>
        <p:spPr bwMode="auto">
          <a:xfrm>
            <a:off x="5338927" y="1861456"/>
            <a:ext cx="2433474" cy="3048001"/>
          </a:xfrm>
          <a:prstGeom prst="roundRect">
            <a:avLst>
              <a:gd name="adj" fmla="val 896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ItemViewModel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직사각형 39">
            <a:extLst>
              <a:ext uri="{FF2B5EF4-FFF2-40B4-BE49-F238E27FC236}">
                <a16:creationId xmlns:a16="http://schemas.microsoft.com/office/drawing/2014/main" id="{63E3F239-EB2A-447A-8E15-BB98C021DA79}"/>
              </a:ext>
            </a:extLst>
          </p:cNvPr>
          <p:cNvSpPr/>
          <p:nvPr/>
        </p:nvSpPr>
        <p:spPr bwMode="auto">
          <a:xfrm>
            <a:off x="5520069" y="2566592"/>
            <a:ext cx="2071189" cy="400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SetNewVideoCommand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모서리가 둥근 직사각형 55">
            <a:extLst>
              <a:ext uri="{FF2B5EF4-FFF2-40B4-BE49-F238E27FC236}">
                <a16:creationId xmlns:a16="http://schemas.microsoft.com/office/drawing/2014/main" id="{78974A9D-D23A-448C-B7DF-D4EA1BF841D3}"/>
              </a:ext>
            </a:extLst>
          </p:cNvPr>
          <p:cNvSpPr/>
          <p:nvPr/>
        </p:nvSpPr>
        <p:spPr bwMode="auto">
          <a:xfrm>
            <a:off x="5537925" y="3241430"/>
            <a:ext cx="1962332" cy="8406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Title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Thumbnail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Duration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왼쪽/오른쪽 화살표 설명선 68">
            <a:extLst>
              <a:ext uri="{FF2B5EF4-FFF2-40B4-BE49-F238E27FC236}">
                <a16:creationId xmlns:a16="http://schemas.microsoft.com/office/drawing/2014/main" id="{2AFBAE9D-3718-42D3-AFCB-9E7A1A2A2D34}"/>
              </a:ext>
            </a:extLst>
          </p:cNvPr>
          <p:cNvSpPr/>
          <p:nvPr/>
        </p:nvSpPr>
        <p:spPr bwMode="auto">
          <a:xfrm>
            <a:off x="3379390" y="2376592"/>
            <a:ext cx="2140679" cy="78096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모서리가 둥근 직사각형 8">
            <a:extLst>
              <a:ext uri="{FF2B5EF4-FFF2-40B4-BE49-F238E27FC236}">
                <a16:creationId xmlns:a16="http://schemas.microsoft.com/office/drawing/2014/main" id="{4E3F0387-3CE8-42FE-A42B-3AF36C8AEFEF}"/>
              </a:ext>
            </a:extLst>
          </p:cNvPr>
          <p:cNvSpPr/>
          <p:nvPr/>
        </p:nvSpPr>
        <p:spPr bwMode="auto">
          <a:xfrm>
            <a:off x="9139623" y="1861456"/>
            <a:ext cx="1721576" cy="3048001"/>
          </a:xfrm>
          <a:prstGeom prst="roundRect">
            <a:avLst>
              <a:gd name="adj" fmla="val 122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sz="13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모서리가 둥근 직사각형 55">
            <a:extLst>
              <a:ext uri="{FF2B5EF4-FFF2-40B4-BE49-F238E27FC236}">
                <a16:creationId xmlns:a16="http://schemas.microsoft.com/office/drawing/2014/main" id="{A17D7A28-6118-40D7-9B9F-654BCA78964B}"/>
              </a:ext>
            </a:extLst>
          </p:cNvPr>
          <p:cNvSpPr/>
          <p:nvPr/>
        </p:nvSpPr>
        <p:spPr bwMode="auto">
          <a:xfrm>
            <a:off x="9289281" y="3454957"/>
            <a:ext cx="1422260" cy="4052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SelectedItem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왼쪽 화살표 44">
            <a:extLst>
              <a:ext uri="{FF2B5EF4-FFF2-40B4-BE49-F238E27FC236}">
                <a16:creationId xmlns:a16="http://schemas.microsoft.com/office/drawing/2014/main" id="{FEFA76B7-1C58-489C-9DE2-8162E171A654}"/>
              </a:ext>
            </a:extLst>
          </p:cNvPr>
          <p:cNvSpPr/>
          <p:nvPr/>
        </p:nvSpPr>
        <p:spPr bwMode="auto">
          <a:xfrm rot="10800000" flipV="1">
            <a:off x="7783177" y="3398305"/>
            <a:ext cx="1211221" cy="496817"/>
          </a:xfrm>
          <a:prstGeom prst="leftArrow">
            <a:avLst/>
          </a:prstGeom>
          <a:solidFill>
            <a:schemeClr val="accent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Set</a:t>
            </a:r>
            <a:endParaRPr lang="ko-KR" altLang="en-US" sz="1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9D307E2E-A285-4046-A579-150C08AE0913}"/>
              </a:ext>
            </a:extLst>
          </p:cNvPr>
          <p:cNvSpPr/>
          <p:nvPr/>
        </p:nvSpPr>
        <p:spPr bwMode="auto">
          <a:xfrm>
            <a:off x="3657599" y="4725540"/>
            <a:ext cx="1721576" cy="1304156"/>
          </a:xfrm>
          <a:prstGeom prst="roundRect">
            <a:avLst>
              <a:gd name="adj" fmla="val 122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3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4F7C867-2C1A-4C85-9AEE-34DF890DDA70}"/>
              </a:ext>
            </a:extLst>
          </p:cNvPr>
          <p:cNvCxnSpPr>
            <a:stCxn id="4" idx="2"/>
            <a:endCxn id="13" idx="1"/>
          </p:cNvCxnSpPr>
          <p:nvPr/>
        </p:nvCxnSpPr>
        <p:spPr>
          <a:xfrm rot="16200000" flipH="1">
            <a:off x="2681801" y="4401819"/>
            <a:ext cx="468161" cy="1483436"/>
          </a:xfrm>
          <a:prstGeom prst="bentConnector2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17B248-72F3-4355-867F-05FC4FE4FB79}"/>
              </a:ext>
            </a:extLst>
          </p:cNvPr>
          <p:cNvSpPr txBox="1"/>
          <p:nvPr/>
        </p:nvSpPr>
        <p:spPr>
          <a:xfrm>
            <a:off x="2316027" y="5377618"/>
            <a:ext cx="981374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FD83B-3257-4E10-AEBB-04EA64C66DE2}"/>
              </a:ext>
            </a:extLst>
          </p:cNvPr>
          <p:cNvSpPr txBox="1"/>
          <p:nvPr/>
        </p:nvSpPr>
        <p:spPr>
          <a:xfrm>
            <a:off x="1485408" y="1240287"/>
            <a:ext cx="128451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8855C-4277-4A09-8A30-5237A1A6B688}"/>
              </a:ext>
            </a:extLst>
          </p:cNvPr>
          <p:cNvSpPr txBox="1"/>
          <p:nvPr/>
        </p:nvSpPr>
        <p:spPr>
          <a:xfrm>
            <a:off x="5537925" y="1266448"/>
            <a:ext cx="205333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ViewModel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079A8-AB12-43B2-8199-6971DBDD96F6}"/>
              </a:ext>
            </a:extLst>
          </p:cNvPr>
          <p:cNvSpPr txBox="1"/>
          <p:nvPr/>
        </p:nvSpPr>
        <p:spPr>
          <a:xfrm>
            <a:off x="8973744" y="1240287"/>
            <a:ext cx="205333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64051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altLang="ko-KR" dirty="0"/>
              <a:t>Code: Player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8300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0FE703-6503-4284-8A12-22880DB8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to </a:t>
            </a:r>
            <a:r>
              <a:rPr lang="en-US" altLang="ko-KR"/>
              <a:t>support Player </a:t>
            </a:r>
            <a:r>
              <a:rPr lang="en-US" altLang="ko-KR" dirty="0"/>
              <a:t>Page </a:t>
            </a:r>
            <a:endParaRPr lang="en-US" dirty="0"/>
          </a:p>
        </p:txBody>
      </p:sp>
      <p:sp>
        <p:nvSpPr>
          <p:cNvPr id="4" name="모서리가 둥근 직사각형 76">
            <a:extLst>
              <a:ext uri="{FF2B5EF4-FFF2-40B4-BE49-F238E27FC236}">
                <a16:creationId xmlns:a16="http://schemas.microsoft.com/office/drawing/2014/main" id="{D9525FCB-C6F2-413B-9E1E-934F1205453D}"/>
              </a:ext>
            </a:extLst>
          </p:cNvPr>
          <p:cNvSpPr/>
          <p:nvPr/>
        </p:nvSpPr>
        <p:spPr bwMode="auto">
          <a:xfrm>
            <a:off x="6052782" y="1327260"/>
            <a:ext cx="5269875" cy="1737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모서리가 둥근 직사각형 75">
            <a:extLst>
              <a:ext uri="{FF2B5EF4-FFF2-40B4-BE49-F238E27FC236}">
                <a16:creationId xmlns:a16="http://schemas.microsoft.com/office/drawing/2014/main" id="{6A6B1FAD-E399-46E1-A260-54B67A4E1B8A}"/>
              </a:ext>
            </a:extLst>
          </p:cNvPr>
          <p:cNvSpPr/>
          <p:nvPr/>
        </p:nvSpPr>
        <p:spPr bwMode="auto">
          <a:xfrm>
            <a:off x="2115706" y="1325929"/>
            <a:ext cx="3809689" cy="1737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CA33CA-ECCB-4C07-BF43-0FEF24FE2CAD}"/>
              </a:ext>
            </a:extLst>
          </p:cNvPr>
          <p:cNvCxnSpPr/>
          <p:nvPr/>
        </p:nvCxnSpPr>
        <p:spPr>
          <a:xfrm>
            <a:off x="590550" y="4286250"/>
            <a:ext cx="10944225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74">
            <a:extLst>
              <a:ext uri="{FF2B5EF4-FFF2-40B4-BE49-F238E27FC236}">
                <a16:creationId xmlns:a16="http://schemas.microsoft.com/office/drawing/2014/main" id="{8AB8CEA7-BB03-42AE-B7B2-63289F5B0071}"/>
              </a:ext>
            </a:extLst>
          </p:cNvPr>
          <p:cNvGrpSpPr/>
          <p:nvPr/>
        </p:nvGrpSpPr>
        <p:grpSpPr>
          <a:xfrm>
            <a:off x="477065" y="2231496"/>
            <a:ext cx="11044363" cy="891540"/>
            <a:chOff x="477065" y="2231496"/>
            <a:chExt cx="11044363" cy="891540"/>
          </a:xfrm>
        </p:grpSpPr>
        <p:sp>
          <p:nvSpPr>
            <p:cNvPr id="8" name="모서리가 둥근 직사각형 8">
              <a:extLst>
                <a:ext uri="{FF2B5EF4-FFF2-40B4-BE49-F238E27FC236}">
                  <a16:creationId xmlns:a16="http://schemas.microsoft.com/office/drawing/2014/main" id="{F05D5EDB-AD92-4E69-BC5D-BB587C146DF0}"/>
                </a:ext>
              </a:extLst>
            </p:cNvPr>
            <p:cNvSpPr/>
            <p:nvPr/>
          </p:nvSpPr>
          <p:spPr bwMode="auto">
            <a:xfrm>
              <a:off x="2206368" y="2383896"/>
              <a:ext cx="1721576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LibraryPage</a:t>
              </a:r>
              <a:endParaRPr lang="en-US" altLang="ko-K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ViewModel</a:t>
              </a:r>
              <a:endParaRPr lang="ko-KR" alt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887409DB-B89B-498B-90FA-50D7ED37A7BD}"/>
                </a:ext>
              </a:extLst>
            </p:cNvPr>
            <p:cNvSpPr/>
            <p:nvPr/>
          </p:nvSpPr>
          <p:spPr bwMode="auto">
            <a:xfrm>
              <a:off x="4015402" y="2372466"/>
              <a:ext cx="1807553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Item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ViewModel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B9A7AB2E-7041-4DCB-8536-33583DEAEFC7}"/>
                </a:ext>
              </a:extLst>
            </p:cNvPr>
            <p:cNvSpPr/>
            <p:nvPr/>
          </p:nvSpPr>
          <p:spPr bwMode="auto">
            <a:xfrm>
              <a:off x="6173092" y="2372466"/>
              <a:ext cx="5008064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PlayerPageViewModel</a:t>
              </a: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직사각형 15">
              <a:extLst>
                <a:ext uri="{FF2B5EF4-FFF2-40B4-BE49-F238E27FC236}">
                  <a16:creationId xmlns:a16="http://schemas.microsoft.com/office/drawing/2014/main" id="{6250395E-B233-4082-951C-2546399D6F43}"/>
                </a:ext>
              </a:extLst>
            </p:cNvPr>
            <p:cNvSpPr/>
            <p:nvPr/>
          </p:nvSpPr>
          <p:spPr bwMode="auto">
            <a:xfrm>
              <a:off x="1971922" y="2231496"/>
              <a:ext cx="9549506" cy="891540"/>
            </a:xfrm>
            <a:prstGeom prst="rect">
              <a:avLst/>
            </a:prstGeom>
            <a:noFill/>
            <a:ln w="6350"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오른쪽 화살표 설명선 18">
              <a:extLst>
                <a:ext uri="{FF2B5EF4-FFF2-40B4-BE49-F238E27FC236}">
                  <a16:creationId xmlns:a16="http://schemas.microsoft.com/office/drawing/2014/main" id="{A9D1C06E-77D2-42D7-BBDD-92990F29D107}"/>
                </a:ext>
              </a:extLst>
            </p:cNvPr>
            <p:cNvSpPr/>
            <p:nvPr/>
          </p:nvSpPr>
          <p:spPr bwMode="auto">
            <a:xfrm>
              <a:off x="477065" y="2231496"/>
              <a:ext cx="1494855" cy="891540"/>
            </a:xfrm>
            <a:prstGeom prst="rightArrowCallou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 Model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그룹 73">
            <a:extLst>
              <a:ext uri="{FF2B5EF4-FFF2-40B4-BE49-F238E27FC236}">
                <a16:creationId xmlns:a16="http://schemas.microsoft.com/office/drawing/2014/main" id="{214327A9-8875-48D2-8DB4-9282DD521A9A}"/>
              </a:ext>
            </a:extLst>
          </p:cNvPr>
          <p:cNvGrpSpPr/>
          <p:nvPr/>
        </p:nvGrpSpPr>
        <p:grpSpPr>
          <a:xfrm>
            <a:off x="478396" y="1270270"/>
            <a:ext cx="11058934" cy="891541"/>
            <a:chOff x="478396" y="1270270"/>
            <a:chExt cx="11058934" cy="891541"/>
          </a:xfrm>
        </p:grpSpPr>
        <p:sp>
          <p:nvSpPr>
            <p:cNvPr id="14" name="오른쪽 화살표 설명선 19">
              <a:extLst>
                <a:ext uri="{FF2B5EF4-FFF2-40B4-BE49-F238E27FC236}">
                  <a16:creationId xmlns:a16="http://schemas.microsoft.com/office/drawing/2014/main" id="{76BD3B07-B828-4C9F-9A2A-8A31CE2E5A2F}"/>
                </a:ext>
              </a:extLst>
            </p:cNvPr>
            <p:cNvSpPr/>
            <p:nvPr/>
          </p:nvSpPr>
          <p:spPr bwMode="auto">
            <a:xfrm>
              <a:off x="478396" y="1270270"/>
              <a:ext cx="1494855" cy="891540"/>
            </a:xfrm>
            <a:prstGeom prst="rightArrowCallou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View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직사각형 20">
              <a:extLst>
                <a:ext uri="{FF2B5EF4-FFF2-40B4-BE49-F238E27FC236}">
                  <a16:creationId xmlns:a16="http://schemas.microsoft.com/office/drawing/2014/main" id="{3E7501AF-C4EB-4330-9CA2-6E7B634DC9B8}"/>
                </a:ext>
              </a:extLst>
            </p:cNvPr>
            <p:cNvSpPr/>
            <p:nvPr/>
          </p:nvSpPr>
          <p:spPr bwMode="auto">
            <a:xfrm>
              <a:off x="1973251" y="1270271"/>
              <a:ext cx="9564079" cy="891540"/>
            </a:xfrm>
            <a:prstGeom prst="rect">
              <a:avLst/>
            </a:prstGeom>
            <a:noFill/>
            <a:ln w="6350"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그룹 72">
              <a:extLst>
                <a:ext uri="{FF2B5EF4-FFF2-40B4-BE49-F238E27FC236}">
                  <a16:creationId xmlns:a16="http://schemas.microsoft.com/office/drawing/2014/main" id="{4713A5DD-E33E-4602-BD83-50E1C31552C5}"/>
                </a:ext>
              </a:extLst>
            </p:cNvPr>
            <p:cNvGrpSpPr/>
            <p:nvPr/>
          </p:nvGrpSpPr>
          <p:grpSpPr>
            <a:xfrm>
              <a:off x="2183223" y="1407381"/>
              <a:ext cx="3639732" cy="644056"/>
              <a:chOff x="2183223" y="1407381"/>
              <a:chExt cx="3639732" cy="644056"/>
            </a:xfrm>
          </p:grpSpPr>
          <p:sp>
            <p:nvSpPr>
              <p:cNvPr id="21" name="모서리가 둥근 직사각형 21">
                <a:extLst>
                  <a:ext uri="{FF2B5EF4-FFF2-40B4-BE49-F238E27FC236}">
                    <a16:creationId xmlns:a16="http://schemas.microsoft.com/office/drawing/2014/main" id="{E7977CBE-5AAD-4360-AAC2-F8B89B61EF8C}"/>
                  </a:ext>
                </a:extLst>
              </p:cNvPr>
              <p:cNvSpPr/>
              <p:nvPr/>
            </p:nvSpPr>
            <p:spPr bwMode="auto">
              <a:xfrm>
                <a:off x="2183223" y="1407381"/>
                <a:ext cx="3639732" cy="64405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LibraryPage</a:t>
                </a:r>
                <a:endParaRPr lang="ko-KR" altLang="en-US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모서리가 둥근 직사각형 22">
                <a:extLst>
                  <a:ext uri="{FF2B5EF4-FFF2-40B4-BE49-F238E27FC236}">
                    <a16:creationId xmlns:a16="http://schemas.microsoft.com/office/drawing/2014/main" id="{14052825-3E4D-4FA7-9418-71930223BE5C}"/>
                  </a:ext>
                </a:extLst>
              </p:cNvPr>
              <p:cNvSpPr/>
              <p:nvPr/>
            </p:nvSpPr>
            <p:spPr bwMode="auto">
              <a:xfrm>
                <a:off x="4015402" y="1489427"/>
                <a:ext cx="1662388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err="1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ItemView</a:t>
                </a:r>
                <a:endParaRPr lang="ko-KR" altLang="en-US" sz="2000" dirty="0" err="1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7" name="그룹 71">
              <a:extLst>
                <a:ext uri="{FF2B5EF4-FFF2-40B4-BE49-F238E27FC236}">
                  <a16:creationId xmlns:a16="http://schemas.microsoft.com/office/drawing/2014/main" id="{84954970-779E-440F-861F-780A3DA944A2}"/>
                </a:ext>
              </a:extLst>
            </p:cNvPr>
            <p:cNvGrpSpPr/>
            <p:nvPr/>
          </p:nvGrpSpPr>
          <p:grpSpPr>
            <a:xfrm>
              <a:off x="6168373" y="1408712"/>
              <a:ext cx="5012783" cy="644056"/>
              <a:chOff x="6168373" y="1408712"/>
              <a:chExt cx="5012783" cy="644056"/>
            </a:xfrm>
          </p:grpSpPr>
          <p:sp>
            <p:nvSpPr>
              <p:cNvPr id="18" name="모서리가 둥근 직사각형 25">
                <a:extLst>
                  <a:ext uri="{FF2B5EF4-FFF2-40B4-BE49-F238E27FC236}">
                    <a16:creationId xmlns:a16="http://schemas.microsoft.com/office/drawing/2014/main" id="{B26B186D-8DA2-4326-918F-C8B30503F8CA}"/>
                  </a:ext>
                </a:extLst>
              </p:cNvPr>
              <p:cNvSpPr/>
              <p:nvPr/>
            </p:nvSpPr>
            <p:spPr bwMode="auto">
              <a:xfrm>
                <a:off x="6168373" y="1408712"/>
                <a:ext cx="5012783" cy="64405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PlayerPage</a:t>
                </a:r>
                <a:endParaRPr lang="ko-KR" alt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모서리가 둥근 직사각형 26">
                <a:extLst>
                  <a:ext uri="{FF2B5EF4-FFF2-40B4-BE49-F238E27FC236}">
                    <a16:creationId xmlns:a16="http://schemas.microsoft.com/office/drawing/2014/main" id="{BFFD9ADC-4578-48CB-BC80-C012A99707A8}"/>
                  </a:ext>
                </a:extLst>
              </p:cNvPr>
              <p:cNvSpPr/>
              <p:nvPr/>
            </p:nvSpPr>
            <p:spPr bwMode="auto">
              <a:xfrm>
                <a:off x="7616420" y="1490758"/>
                <a:ext cx="1201564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Player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Button</a:t>
                </a:r>
                <a:endParaRPr lang="ko-KR" altLang="en-US" dirty="0" err="1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모서리가 둥근 직사각형 30">
                <a:extLst>
                  <a:ext uri="{FF2B5EF4-FFF2-40B4-BE49-F238E27FC236}">
                    <a16:creationId xmlns:a16="http://schemas.microsoft.com/office/drawing/2014/main" id="{ADAC3332-E15C-444F-A1FB-E98464FFA60A}"/>
                  </a:ext>
                </a:extLst>
              </p:cNvPr>
              <p:cNvSpPr/>
              <p:nvPr/>
            </p:nvSpPr>
            <p:spPr bwMode="auto">
              <a:xfrm>
                <a:off x="9056881" y="1492089"/>
                <a:ext cx="1558097" cy="4850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Media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 err="1">
                    <a:solidFill>
                      <a:schemeClr val="accent1"/>
                    </a:solidFill>
                    <a:ea typeface="Segoe UI" pitchFamily="34" charset="0"/>
                    <a:cs typeface="Segoe UI" pitchFamily="34" charset="0"/>
                  </a:rPr>
                  <a:t>RenderingView</a:t>
                </a:r>
                <a:endParaRPr lang="en-US" altLang="ko-KR" sz="1200" dirty="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29E92EB8-ED48-4087-8285-85763700AF70}"/>
              </a:ext>
            </a:extLst>
          </p:cNvPr>
          <p:cNvSpPr/>
          <p:nvPr/>
        </p:nvSpPr>
        <p:spPr bwMode="auto">
          <a:xfrm>
            <a:off x="5300636" y="3283690"/>
            <a:ext cx="4678135" cy="7391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모서리가 둥근 직사각형 35">
            <a:extLst>
              <a:ext uri="{FF2B5EF4-FFF2-40B4-BE49-F238E27FC236}">
                <a16:creationId xmlns:a16="http://schemas.microsoft.com/office/drawing/2014/main" id="{740C40CD-ED72-48C6-8A73-568F1509B92B}"/>
              </a:ext>
            </a:extLst>
          </p:cNvPr>
          <p:cNvSpPr/>
          <p:nvPr/>
        </p:nvSpPr>
        <p:spPr bwMode="auto">
          <a:xfrm>
            <a:off x="3282761" y="3348460"/>
            <a:ext cx="1519182" cy="6096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모서리가 둥근 직사각형 36">
            <a:extLst>
              <a:ext uri="{FF2B5EF4-FFF2-40B4-BE49-F238E27FC236}">
                <a16:creationId xmlns:a16="http://schemas.microsoft.com/office/drawing/2014/main" id="{9F2A5123-6440-46EB-B21C-D9B9124D7B23}"/>
              </a:ext>
            </a:extLst>
          </p:cNvPr>
          <p:cNvSpPr/>
          <p:nvPr/>
        </p:nvSpPr>
        <p:spPr bwMode="auto">
          <a:xfrm>
            <a:off x="5447585" y="3422108"/>
            <a:ext cx="2341335" cy="4821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IMediaContentAPIs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직사각형 37">
            <a:extLst>
              <a:ext uri="{FF2B5EF4-FFF2-40B4-BE49-F238E27FC236}">
                <a16:creationId xmlns:a16="http://schemas.microsoft.com/office/drawing/2014/main" id="{70D1E2F9-5964-4AF1-870A-86F1DE75B6E5}"/>
              </a:ext>
            </a:extLst>
          </p:cNvPr>
          <p:cNvSpPr/>
          <p:nvPr/>
        </p:nvSpPr>
        <p:spPr bwMode="auto">
          <a:xfrm>
            <a:off x="1973253" y="3205058"/>
            <a:ext cx="9549506" cy="891540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오른쪽 화살표 설명선 38">
            <a:extLst>
              <a:ext uri="{FF2B5EF4-FFF2-40B4-BE49-F238E27FC236}">
                <a16:creationId xmlns:a16="http://schemas.microsoft.com/office/drawing/2014/main" id="{DD2E2307-3F32-4A30-9D8E-86E1560D7BF7}"/>
              </a:ext>
            </a:extLst>
          </p:cNvPr>
          <p:cNvSpPr/>
          <p:nvPr/>
        </p:nvSpPr>
        <p:spPr bwMode="auto">
          <a:xfrm>
            <a:off x="478396" y="3194898"/>
            <a:ext cx="1494855" cy="891540"/>
          </a:xfrm>
          <a:prstGeom prst="rightArrow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  <a:endParaRPr lang="ko-KR" alt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그룹 48">
            <a:extLst>
              <a:ext uri="{FF2B5EF4-FFF2-40B4-BE49-F238E27FC236}">
                <a16:creationId xmlns:a16="http://schemas.microsoft.com/office/drawing/2014/main" id="{D1F1ADE8-95F1-4A7F-B9E0-FEA91B2F2620}"/>
              </a:ext>
            </a:extLst>
          </p:cNvPr>
          <p:cNvGrpSpPr/>
          <p:nvPr/>
        </p:nvGrpSpPr>
        <p:grpSpPr>
          <a:xfrm>
            <a:off x="1705867" y="5353050"/>
            <a:ext cx="3971924" cy="600075"/>
            <a:chOff x="5648325" y="4552950"/>
            <a:chExt cx="3971924" cy="600075"/>
          </a:xfrm>
        </p:grpSpPr>
        <p:sp>
          <p:nvSpPr>
            <p:cNvPr id="29" name="모서리가 둥근 직사각형 12">
              <a:extLst>
                <a:ext uri="{FF2B5EF4-FFF2-40B4-BE49-F238E27FC236}">
                  <a16:creationId xmlns:a16="http://schemas.microsoft.com/office/drawing/2014/main" id="{A4E0B1F2-2358-4E55-A690-51DE18433F07}"/>
                </a:ext>
              </a:extLst>
            </p:cNvPr>
            <p:cNvSpPr/>
            <p:nvPr/>
          </p:nvSpPr>
          <p:spPr bwMode="auto">
            <a:xfrm>
              <a:off x="5648325" y="4552950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그림 39">
              <a:extLst>
                <a:ext uri="{FF2B5EF4-FFF2-40B4-BE49-F238E27FC236}">
                  <a16:creationId xmlns:a16="http://schemas.microsoft.com/office/drawing/2014/main" id="{409F7175-9D05-478D-AD77-DED89E0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60" y="4709736"/>
              <a:ext cx="296321" cy="286501"/>
            </a:xfrm>
            <a:prstGeom prst="rect">
              <a:avLst/>
            </a:prstGeom>
          </p:spPr>
        </p:pic>
      </p:grpSp>
      <p:grpSp>
        <p:nvGrpSpPr>
          <p:cNvPr id="31" name="그룹 43">
            <a:extLst>
              <a:ext uri="{FF2B5EF4-FFF2-40B4-BE49-F238E27FC236}">
                <a16:creationId xmlns:a16="http://schemas.microsoft.com/office/drawing/2014/main" id="{AA8FC01A-0C2F-4CA2-9F51-A4943AEADE18}"/>
              </a:ext>
            </a:extLst>
          </p:cNvPr>
          <p:cNvGrpSpPr/>
          <p:nvPr/>
        </p:nvGrpSpPr>
        <p:grpSpPr>
          <a:xfrm>
            <a:off x="1705867" y="4543425"/>
            <a:ext cx="3971924" cy="600075"/>
            <a:chOff x="1181101" y="4543425"/>
            <a:chExt cx="3971924" cy="600075"/>
          </a:xfrm>
        </p:grpSpPr>
        <p:sp>
          <p:nvSpPr>
            <p:cNvPr id="32" name="모서리가 둥근 직사각형 11">
              <a:extLst>
                <a:ext uri="{FF2B5EF4-FFF2-40B4-BE49-F238E27FC236}">
                  <a16:creationId xmlns:a16="http://schemas.microsoft.com/office/drawing/2014/main" id="{D5A784CA-3707-4141-8014-968D95596365}"/>
                </a:ext>
              </a:extLst>
            </p:cNvPr>
            <p:cNvSpPr/>
            <p:nvPr/>
          </p:nvSpPr>
          <p:spPr bwMode="auto">
            <a:xfrm>
              <a:off x="1181101" y="4543425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MediaContentPort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그림 41">
              <a:extLst>
                <a:ext uri="{FF2B5EF4-FFF2-40B4-BE49-F238E27FC236}">
                  <a16:creationId xmlns:a16="http://schemas.microsoft.com/office/drawing/2014/main" id="{A7463604-7F57-4722-A363-099C80DE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70" y="4696696"/>
              <a:ext cx="323728" cy="323728"/>
            </a:xfrm>
            <a:prstGeom prst="rect">
              <a:avLst/>
            </a:prstGeom>
          </p:spPr>
        </p:pic>
      </p:grpSp>
      <p:grpSp>
        <p:nvGrpSpPr>
          <p:cNvPr id="34" name="그룹 44">
            <a:extLst>
              <a:ext uri="{FF2B5EF4-FFF2-40B4-BE49-F238E27FC236}">
                <a16:creationId xmlns:a16="http://schemas.microsoft.com/office/drawing/2014/main" id="{9CC6EDBB-1AEE-4AF8-865C-36D6F3AA7E7E}"/>
              </a:ext>
            </a:extLst>
          </p:cNvPr>
          <p:cNvGrpSpPr/>
          <p:nvPr/>
        </p:nvGrpSpPr>
        <p:grpSpPr>
          <a:xfrm>
            <a:off x="6168374" y="4554065"/>
            <a:ext cx="3971924" cy="600075"/>
            <a:chOff x="1181101" y="5343525"/>
            <a:chExt cx="3971924" cy="600075"/>
          </a:xfrm>
        </p:grpSpPr>
        <p:sp>
          <p:nvSpPr>
            <p:cNvPr id="35" name="모서리가 둥근 직사각형 13">
              <a:extLst>
                <a:ext uri="{FF2B5EF4-FFF2-40B4-BE49-F238E27FC236}">
                  <a16:creationId xmlns:a16="http://schemas.microsoft.com/office/drawing/2014/main" id="{A5301B84-6A82-4975-B7E0-3FF8FF454300}"/>
                </a:ext>
              </a:extLst>
            </p:cNvPr>
            <p:cNvSpPr/>
            <p:nvPr/>
          </p:nvSpPr>
          <p:spPr bwMode="auto">
            <a:xfrm>
              <a:off x="1181101" y="5343525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그림 42">
              <a:extLst>
                <a:ext uri="{FF2B5EF4-FFF2-40B4-BE49-F238E27FC236}">
                  <a16:creationId xmlns:a16="http://schemas.microsoft.com/office/drawing/2014/main" id="{C7297D53-6ABF-4865-AB43-E8603C707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70" y="5481698"/>
              <a:ext cx="323728" cy="323728"/>
            </a:xfrm>
            <a:prstGeom prst="rect">
              <a:avLst/>
            </a:prstGeom>
          </p:spPr>
        </p:pic>
      </p:grpSp>
      <p:grpSp>
        <p:nvGrpSpPr>
          <p:cNvPr id="37" name="그룹 49">
            <a:extLst>
              <a:ext uri="{FF2B5EF4-FFF2-40B4-BE49-F238E27FC236}">
                <a16:creationId xmlns:a16="http://schemas.microsoft.com/office/drawing/2014/main" id="{2714DC48-AA0F-496F-BC58-7EF48D50245F}"/>
              </a:ext>
            </a:extLst>
          </p:cNvPr>
          <p:cNvGrpSpPr/>
          <p:nvPr/>
        </p:nvGrpSpPr>
        <p:grpSpPr>
          <a:xfrm>
            <a:off x="6173091" y="5353050"/>
            <a:ext cx="3971924" cy="600075"/>
            <a:chOff x="5648325" y="5353050"/>
            <a:chExt cx="3971924" cy="600075"/>
          </a:xfrm>
        </p:grpSpPr>
        <p:sp>
          <p:nvSpPr>
            <p:cNvPr id="38" name="모서리가 둥근 직사각형 14">
              <a:extLst>
                <a:ext uri="{FF2B5EF4-FFF2-40B4-BE49-F238E27FC236}">
                  <a16:creationId xmlns:a16="http://schemas.microsoft.com/office/drawing/2014/main" id="{86D76F4C-DC4D-433D-B2A2-32F8161C340F}"/>
                </a:ext>
              </a:extLst>
            </p:cNvPr>
            <p:cNvSpPr/>
            <p:nvPr/>
          </p:nvSpPr>
          <p:spPr bwMode="auto">
            <a:xfrm>
              <a:off x="5648325" y="5353050"/>
              <a:ext cx="3971924" cy="60007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그림 47">
              <a:extLst>
                <a:ext uri="{FF2B5EF4-FFF2-40B4-BE49-F238E27FC236}">
                  <a16:creationId xmlns:a16="http://schemas.microsoft.com/office/drawing/2014/main" id="{7730166C-6C42-4DEC-A837-F910043DE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60" y="5509836"/>
              <a:ext cx="296321" cy="286501"/>
            </a:xfrm>
            <a:prstGeom prst="rect">
              <a:avLst/>
            </a:prstGeom>
          </p:spPr>
        </p:pic>
      </p:grpSp>
      <p:cxnSp>
        <p:nvCxnSpPr>
          <p:cNvPr id="40" name="꺾인 연결선 51">
            <a:extLst>
              <a:ext uri="{FF2B5EF4-FFF2-40B4-BE49-F238E27FC236}">
                <a16:creationId xmlns:a16="http://schemas.microsoft.com/office/drawing/2014/main" id="{B717F569-05B4-41C0-B206-6408BD8DE500}"/>
              </a:ext>
            </a:extLst>
          </p:cNvPr>
          <p:cNvCxnSpPr>
            <a:stCxn id="20" idx="3"/>
            <a:endCxn id="38" idx="3"/>
          </p:cNvCxnSpPr>
          <p:nvPr/>
        </p:nvCxnSpPr>
        <p:spPr>
          <a:xfrm flipH="1">
            <a:off x="10145015" y="1734604"/>
            <a:ext cx="469963" cy="3918484"/>
          </a:xfrm>
          <a:prstGeom prst="bentConnector3">
            <a:avLst>
              <a:gd name="adj1" fmla="val -4864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61">
            <a:extLst>
              <a:ext uri="{FF2B5EF4-FFF2-40B4-BE49-F238E27FC236}">
                <a16:creationId xmlns:a16="http://schemas.microsoft.com/office/drawing/2014/main" id="{7FABBD8D-75BB-464B-B891-E46C4A28D903}"/>
              </a:ext>
            </a:extLst>
          </p:cNvPr>
          <p:cNvCxnSpPr>
            <a:endCxn id="35" idx="3"/>
          </p:cNvCxnSpPr>
          <p:nvPr/>
        </p:nvCxnSpPr>
        <p:spPr>
          <a:xfrm rot="5400000">
            <a:off x="8937166" y="2937738"/>
            <a:ext cx="3119497" cy="713232"/>
          </a:xfrm>
          <a:prstGeom prst="bentConnector2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64">
            <a:extLst>
              <a:ext uri="{FF2B5EF4-FFF2-40B4-BE49-F238E27FC236}">
                <a16:creationId xmlns:a16="http://schemas.microsoft.com/office/drawing/2014/main" id="{DF1725B9-1DB9-443D-A137-0EF69BBEB0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rot="10800000" flipH="1" flipV="1">
            <a:off x="5447585" y="3663196"/>
            <a:ext cx="230206" cy="1989891"/>
          </a:xfrm>
          <a:prstGeom prst="bentConnector5">
            <a:avLst>
              <a:gd name="adj1" fmla="val -99302"/>
              <a:gd name="adj2" fmla="val 37331"/>
              <a:gd name="adj3" fmla="val 19930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68">
            <a:extLst>
              <a:ext uri="{FF2B5EF4-FFF2-40B4-BE49-F238E27FC236}">
                <a16:creationId xmlns:a16="http://schemas.microsoft.com/office/drawing/2014/main" id="{A876580A-8F07-4F84-98AE-7583EDF70CDA}"/>
              </a:ext>
            </a:extLst>
          </p:cNvPr>
          <p:cNvCxnSpPr>
            <a:stCxn id="25" idx="1"/>
            <a:endCxn id="32" idx="3"/>
          </p:cNvCxnSpPr>
          <p:nvPr/>
        </p:nvCxnSpPr>
        <p:spPr>
          <a:xfrm rot="10800000" flipH="1" flipV="1">
            <a:off x="5447585" y="3663197"/>
            <a:ext cx="230206" cy="1180266"/>
          </a:xfrm>
          <a:prstGeom prst="bentConnector5">
            <a:avLst>
              <a:gd name="adj1" fmla="val -99302"/>
              <a:gd name="adj2" fmla="val 62998"/>
              <a:gd name="adj3" fmla="val 199302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80B3736-3E0A-4E4B-99F1-2EA44DF6527E}"/>
              </a:ext>
            </a:extLst>
          </p:cNvPr>
          <p:cNvSpPr/>
          <p:nvPr/>
        </p:nvSpPr>
        <p:spPr bwMode="auto">
          <a:xfrm>
            <a:off x="6040985" y="1058268"/>
            <a:ext cx="5281671" cy="2128098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C386E1-079F-4083-9147-AF2E3EB6DDC9}"/>
              </a:ext>
            </a:extLst>
          </p:cNvPr>
          <p:cNvSpPr/>
          <p:nvPr/>
        </p:nvSpPr>
        <p:spPr bwMode="auto">
          <a:xfrm>
            <a:off x="1971920" y="3181878"/>
            <a:ext cx="9350736" cy="1009610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45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28293" y="1801153"/>
            <a:ext cx="5709920" cy="3814827"/>
            <a:chOff x="328293" y="1801153"/>
            <a:chExt cx="5709920" cy="3814827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2" y="1801153"/>
              <a:ext cx="5697951" cy="321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직사각형 28"/>
            <p:cNvSpPr/>
            <p:nvPr userDrawn="1"/>
          </p:nvSpPr>
          <p:spPr bwMode="auto">
            <a:xfrm>
              <a:off x="328293" y="1810764"/>
              <a:ext cx="5709919" cy="3204392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직사각형 29"/>
            <p:cNvSpPr/>
            <p:nvPr userDrawn="1"/>
          </p:nvSpPr>
          <p:spPr bwMode="auto">
            <a:xfrm>
              <a:off x="974152" y="1895475"/>
              <a:ext cx="4551412" cy="49564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직사각형 30"/>
            <p:cNvSpPr/>
            <p:nvPr userDrawn="1"/>
          </p:nvSpPr>
          <p:spPr bwMode="auto">
            <a:xfrm>
              <a:off x="476249" y="2495550"/>
              <a:ext cx="5381625" cy="2483709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Scroll View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798388" y="4988116"/>
              <a:ext cx="272332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LibraryPage.xaml</a:t>
              </a:r>
              <a:endParaRPr lang="ko-KR" alt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직사각형 32"/>
            <p:cNvSpPr/>
            <p:nvPr userDrawn="1"/>
          </p:nvSpPr>
          <p:spPr bwMode="auto">
            <a:xfrm>
              <a:off x="552450" y="2733676"/>
              <a:ext cx="5200650" cy="185218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Grid</a:t>
              </a:r>
              <a:b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</a:b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(3 rows)</a:t>
              </a:r>
              <a:endPara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Views in </a:t>
            </a:r>
            <a:r>
              <a:rPr lang="en-US" altLang="ko-KR" dirty="0" err="1"/>
              <a:t>PlayerPage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85099" y="1803324"/>
            <a:ext cx="5699760" cy="3812656"/>
            <a:chOff x="6185099" y="1803324"/>
            <a:chExt cx="5699760" cy="3812656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099" y="1803324"/>
              <a:ext cx="5699760" cy="3211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직사각형 41"/>
            <p:cNvSpPr/>
            <p:nvPr userDrawn="1"/>
          </p:nvSpPr>
          <p:spPr bwMode="auto">
            <a:xfrm>
              <a:off x="6185099" y="1810763"/>
              <a:ext cx="5699760" cy="3183873"/>
            </a:xfrm>
            <a:prstGeom prst="rect">
              <a:avLst/>
            </a:prstGeom>
            <a:no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400" dirty="0">
                <a:solidFill>
                  <a:schemeClr val="accent6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Media Rendering View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(Using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a custom renderer)</a:t>
              </a:r>
            </a:p>
          </p:txBody>
        </p:sp>
        <p:sp>
          <p:nvSpPr>
            <p:cNvPr id="43" name="직사각형 42"/>
            <p:cNvSpPr/>
            <p:nvPr userDrawn="1"/>
          </p:nvSpPr>
          <p:spPr bwMode="auto">
            <a:xfrm>
              <a:off x="6344688" y="1913102"/>
              <a:ext cx="2275707" cy="382772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Label: Title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직사각형 43"/>
            <p:cNvSpPr/>
            <p:nvPr userDrawn="1"/>
          </p:nvSpPr>
          <p:spPr bwMode="auto">
            <a:xfrm>
              <a:off x="6611388" y="4171182"/>
              <a:ext cx="1661269" cy="382772"/>
            </a:xfrm>
            <a:prstGeom prst="rect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Label: Time</a:t>
              </a:r>
              <a:endPara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66147" y="4988116"/>
              <a:ext cx="2615794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PlayerPage.xaml</a:t>
              </a:r>
              <a:endParaRPr lang="ko-KR" alt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02412" y="4560620"/>
              <a:ext cx="450306" cy="423140"/>
              <a:chOff x="9521487" y="4570145"/>
              <a:chExt cx="450306" cy="423140"/>
            </a:xfrm>
          </p:grpSpPr>
          <p:sp>
            <p:nvSpPr>
              <p:cNvPr id="53" name="타원 52"/>
              <p:cNvSpPr/>
              <p:nvPr userDrawn="1"/>
            </p:nvSpPr>
            <p:spPr bwMode="auto">
              <a:xfrm>
                <a:off x="9521487" y="4585861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1373" y="4570145"/>
                <a:ext cx="423140" cy="423140"/>
              </a:xfrm>
              <a:prstGeom prst="rect">
                <a:avLst/>
              </a:prstGeom>
            </p:spPr>
          </p:pic>
        </p:grpSp>
        <p:grpSp>
          <p:nvGrpSpPr>
            <p:cNvPr id="47" name="그룹 46"/>
            <p:cNvGrpSpPr/>
            <p:nvPr/>
          </p:nvGrpSpPr>
          <p:grpSpPr>
            <a:xfrm>
              <a:off x="8768435" y="4575667"/>
              <a:ext cx="450306" cy="423140"/>
              <a:chOff x="8739860" y="4594717"/>
              <a:chExt cx="450306" cy="423140"/>
            </a:xfrm>
          </p:grpSpPr>
          <p:sp>
            <p:nvSpPr>
              <p:cNvPr id="51" name="타원 50"/>
              <p:cNvSpPr/>
              <p:nvPr userDrawn="1"/>
            </p:nvSpPr>
            <p:spPr bwMode="auto">
              <a:xfrm>
                <a:off x="8739860" y="4594717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7026" y="4594717"/>
                <a:ext cx="423140" cy="423140"/>
              </a:xfrm>
              <a:prstGeom prst="rect">
                <a:avLst/>
              </a:prstGeom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8247188" y="4571496"/>
              <a:ext cx="450306" cy="423140"/>
              <a:chOff x="7932863" y="4571496"/>
              <a:chExt cx="450306" cy="423140"/>
            </a:xfrm>
          </p:grpSpPr>
          <p:sp>
            <p:nvSpPr>
              <p:cNvPr id="49" name="타원 48"/>
              <p:cNvSpPr/>
              <p:nvPr userDrawn="1"/>
            </p:nvSpPr>
            <p:spPr bwMode="auto">
              <a:xfrm>
                <a:off x="7932863" y="4585861"/>
                <a:ext cx="450306" cy="3933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916" y="4571496"/>
                <a:ext cx="423140" cy="4231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82301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48008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4C822B-B191-4884-A126-97404B6BA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775616" cy="3720506"/>
          </a:xfrm>
        </p:spPr>
        <p:txBody>
          <a:bodyPr/>
          <a:lstStyle/>
          <a:p>
            <a:r>
              <a:rPr lang="en-US" dirty="0"/>
              <a:t>Contains the area where a custom renderer renders video content.</a:t>
            </a:r>
          </a:p>
          <a:p>
            <a:r>
              <a:rPr lang="en-US" dirty="0"/>
              <a:t>Holds current play status such as play, pause, stop…</a:t>
            </a:r>
          </a:p>
          <a:p>
            <a:pPr lvl="1"/>
            <a:r>
              <a:rPr lang="en-US" dirty="0"/>
              <a:t>Changes on the status will call </a:t>
            </a:r>
            <a:r>
              <a:rPr lang="en-US" i="1" dirty="0" err="1"/>
              <a:t>OnElementPropertyChange</a:t>
            </a:r>
            <a:r>
              <a:rPr lang="en-US" dirty="0"/>
              <a:t> in the custom renderer</a:t>
            </a:r>
          </a:p>
          <a:p>
            <a:r>
              <a:rPr lang="en-US" dirty="0"/>
              <a:t>Also keeps current video and its path</a:t>
            </a:r>
          </a:p>
          <a:p>
            <a:pPr lvl="1"/>
            <a:r>
              <a:rPr lang="en-US" dirty="0"/>
              <a:t>Changes on current video will call </a:t>
            </a:r>
            <a:r>
              <a:rPr lang="en-US" i="1" dirty="0" err="1"/>
              <a:t>OnElementPropertyChange</a:t>
            </a:r>
            <a:r>
              <a:rPr lang="en-US" dirty="0"/>
              <a:t> in the custom renderer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D1EC7-8013-497D-A80B-33429380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MediaRenderingView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769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74F495-4E30-4D5E-8475-AF717C1D8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75724"/>
          </a:xfrm>
        </p:spPr>
        <p:txBody>
          <a:bodyPr/>
          <a:lstStyle/>
          <a:p>
            <a:r>
              <a:rPr lang="en-US" dirty="0" err="1"/>
              <a:t>CustomRenderer</a:t>
            </a:r>
            <a:r>
              <a:rPr lang="en-US" dirty="0"/>
              <a:t> to support </a:t>
            </a:r>
            <a:r>
              <a:rPr lang="en-US" dirty="0" err="1"/>
              <a:t>MediaRenderingView</a:t>
            </a:r>
            <a:r>
              <a:rPr lang="en-US" dirty="0"/>
              <a:t> Element</a:t>
            </a:r>
          </a:p>
          <a:p>
            <a:r>
              <a:rPr lang="en-US" dirty="0"/>
              <a:t>Controls the player depending on changes on Player’s status </a:t>
            </a:r>
            <a:r>
              <a:rPr lang="en-US"/>
              <a:t>in Element</a:t>
            </a:r>
            <a:endParaRPr lang="en-US" dirty="0"/>
          </a:p>
          <a:p>
            <a:pPr lvl="1"/>
            <a:r>
              <a:rPr lang="en-US" dirty="0"/>
              <a:t>Via </a:t>
            </a:r>
            <a:r>
              <a:rPr lang="en-US" i="1" dirty="0" err="1"/>
              <a:t>OnElementPropertyChanges</a:t>
            </a:r>
            <a:r>
              <a:rPr lang="en-US" i="1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351D2-A801-41D6-8520-D9DAE354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MediaRenderingViewRenderer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939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025"/>
          </a:xfrm>
        </p:spPr>
        <p:txBody>
          <a:bodyPr/>
          <a:lstStyle/>
          <a:p>
            <a:pPr marL="336145" lvl="1" indent="0">
              <a:buNone/>
            </a:pPr>
            <a:r>
              <a:rPr lang="en-US" altLang="ko-KR" dirty="0"/>
              <a:t>.NET Core 2.0</a:t>
            </a:r>
          </a:p>
          <a:p>
            <a:pPr marL="336145" lvl="1" indent="0">
              <a:buNone/>
            </a:pPr>
            <a:r>
              <a:rPr lang="en-US" altLang="ko-KR" dirty="0" err="1"/>
              <a:t>Xamarin.Forms</a:t>
            </a:r>
            <a:r>
              <a:rPr lang="en-US" altLang="ko-KR" dirty="0"/>
              <a:t> as a UI framework</a:t>
            </a:r>
          </a:p>
          <a:p>
            <a:pPr marL="336145" lvl="1" indent="0">
              <a:buNone/>
            </a:pPr>
            <a:r>
              <a:rPr lang="en-US" altLang="ko-KR" dirty="0" err="1"/>
              <a:t>Tizen</a:t>
            </a:r>
            <a:r>
              <a:rPr lang="en-US" altLang="ko-KR" dirty="0"/>
              <a:t> Platform-Specific API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Tizen</a:t>
            </a:r>
            <a:r>
              <a:rPr lang="en-US" altLang="ko-KR" dirty="0"/>
              <a:t> .NET Overview</a:t>
            </a:r>
            <a:endParaRPr lang="en-US" dirty="0"/>
          </a:p>
        </p:txBody>
      </p:sp>
      <p:pic>
        <p:nvPicPr>
          <p:cNvPr id="1028" name="Picture 4" descr="Tizen .NET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33" y="2859309"/>
            <a:ext cx="7466609" cy="297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2922434" y="2695953"/>
            <a:ext cx="2996214" cy="2779413"/>
            <a:chOff x="2922434" y="2553078"/>
            <a:chExt cx="2527751" cy="2344847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922434" y="2562131"/>
              <a:ext cx="0" cy="2335794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922434" y="2562131"/>
              <a:ext cx="2500592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450185" y="2553078"/>
              <a:ext cx="0" cy="1249378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17679" y="3802456"/>
              <a:ext cx="932506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517679" y="3802456"/>
              <a:ext cx="0" cy="1095469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2922434" y="4897925"/>
              <a:ext cx="1595245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92611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4EB160-A8AC-4017-9240-AC60F3E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</a:t>
            </a:r>
            <a:r>
              <a:rPr lang="en-US" dirty="0" err="1"/>
              <a:t>Player.State</a:t>
            </a:r>
            <a:r>
              <a:rPr lang="en-US" dirty="0"/>
              <a:t> in </a:t>
            </a:r>
            <a:r>
              <a:rPr lang="en-US" dirty="0" err="1"/>
              <a:t>Tizen</a:t>
            </a:r>
            <a:endParaRPr lang="en-US" dirty="0"/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03522" y="2248954"/>
            <a:ext cx="1721576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Idle</a:t>
            </a:r>
            <a:endParaRPr lang="ko-KR" alt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03523" y="3287183"/>
            <a:ext cx="1721576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Ready</a:t>
            </a:r>
            <a:endParaRPr lang="ko-KR" alt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03523" y="4325413"/>
            <a:ext cx="1721576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Playing</a:t>
            </a:r>
            <a:endParaRPr lang="ko-KR" alt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16224" y="5343528"/>
            <a:ext cx="1721576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Paused</a:t>
            </a:r>
            <a:endParaRPr lang="ko-KR" alt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꺾인 연결선 15"/>
          <p:cNvCxnSpPr>
            <a:stCxn id="10" idx="1"/>
            <a:endCxn id="8" idx="1"/>
          </p:cNvCxnSpPr>
          <p:nvPr/>
        </p:nvCxnSpPr>
        <p:spPr>
          <a:xfrm rot="10800000">
            <a:off x="703524" y="3591984"/>
            <a:ext cx="12701" cy="2056345"/>
          </a:xfrm>
          <a:prstGeom prst="bentConnector3">
            <a:avLst>
              <a:gd name="adj1" fmla="val 1899858"/>
            </a:avLst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31"/>
          <p:cNvSpPr/>
          <p:nvPr/>
        </p:nvSpPr>
        <p:spPr bwMode="auto">
          <a:xfrm rot="5400000">
            <a:off x="4812387" y="117619"/>
            <a:ext cx="871771" cy="4610104"/>
          </a:xfrm>
          <a:prstGeom prst="wedgeRectCallout">
            <a:avLst>
              <a:gd name="adj1" fmla="val 3069"/>
              <a:gd name="adj2" fmla="val 6113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36000" tIns="72000" rIns="36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Idle</a:t>
            </a:r>
            <a:r>
              <a:rPr lang="en-US" altLang="ko-KR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State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Initial State of Player.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en-US" altLang="ko-KR" sz="1200" i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SetSource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()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should be called to assign the media file at this state.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Prepare()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is required to ready for Play.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모서리가 둥근 직사각형 8">
            <a:extLst>
              <a:ext uri="{FF2B5EF4-FFF2-40B4-BE49-F238E27FC236}">
                <a16:creationId xmlns:a16="http://schemas.microsoft.com/office/drawing/2014/main" id="{F05D5EDB-AD92-4E69-BC5D-BB587C146DF0}"/>
              </a:ext>
            </a:extLst>
          </p:cNvPr>
          <p:cNvSpPr/>
          <p:nvPr/>
        </p:nvSpPr>
        <p:spPr bwMode="auto">
          <a:xfrm>
            <a:off x="716225" y="1201204"/>
            <a:ext cx="1721576" cy="609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None</a:t>
            </a:r>
            <a:endParaRPr lang="ko-KR" altLang="en-US" sz="2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1496723" y="1810804"/>
            <a:ext cx="6352" cy="40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1480799" y="2864378"/>
            <a:ext cx="6352" cy="40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1642724" y="2864378"/>
            <a:ext cx="0" cy="42492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1482050" y="3906576"/>
            <a:ext cx="6352" cy="40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1643975" y="3897051"/>
            <a:ext cx="0" cy="42492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1482050" y="4937658"/>
            <a:ext cx="6352" cy="409575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1643975" y="4928133"/>
            <a:ext cx="0" cy="42492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5350" y="1910610"/>
            <a:ext cx="758221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Player()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1949" y="2983465"/>
            <a:ext cx="1327286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Player.PrepareAsync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92374" y="2992990"/>
            <a:ext cx="1155766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Player.Unprepare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9445" y="4033336"/>
            <a:ext cx="787075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Player.Start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11747" y="4035188"/>
            <a:ext cx="783869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Player.Stop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7669" y="5045368"/>
            <a:ext cx="857607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Player.Pause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26697" y="5066270"/>
            <a:ext cx="787075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Player.Start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42182" y="4325413"/>
            <a:ext cx="767839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Player.Stop</a:t>
            </a:r>
            <a:r>
              <a:rPr lang="en-US" altLang="ko-KR" sz="11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ko-KR" altLang="en-US" sz="11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사각형 설명선 24"/>
          <p:cNvSpPr/>
          <p:nvPr/>
        </p:nvSpPr>
        <p:spPr bwMode="auto">
          <a:xfrm rot="5400000">
            <a:off x="4720042" y="1339994"/>
            <a:ext cx="1056460" cy="4610105"/>
          </a:xfrm>
          <a:prstGeom prst="wedgeRectCallout">
            <a:avLst>
              <a:gd name="adj1" fmla="val 3069"/>
              <a:gd name="adj2" fmla="val 6113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36000" tIns="72000" rIns="36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Ready</a:t>
            </a:r>
            <a:r>
              <a:rPr lang="en-US" altLang="ko-KR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State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Media file is loaded and Player is readied to play.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To assign the other media file, </a:t>
            </a:r>
            <a:r>
              <a:rPr lang="en-US" altLang="ko-KR" sz="1200" i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Unprepare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()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is required().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*) </a:t>
            </a:r>
            <a:r>
              <a:rPr lang="en-US" altLang="ko-KR" sz="1200" i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Unprepare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()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can be called at 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Playing</a:t>
            </a:r>
            <a:r>
              <a:rPr lang="en-US" altLang="ko-KR" sz="1200" i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, Paused</a:t>
            </a:r>
            <a:r>
              <a:rPr lang="en-US" altLang="ko-KR" sz="12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, </a:t>
            </a:r>
            <a:r>
              <a:rPr lang="en-US" altLang="ko-KR" sz="1200" i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Ready </a:t>
            </a:r>
            <a:r>
              <a:rPr lang="en-US" altLang="ko-KR" sz="120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states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사각형 설명선 25"/>
          <p:cNvSpPr/>
          <p:nvPr/>
        </p:nvSpPr>
        <p:spPr bwMode="auto">
          <a:xfrm rot="5400000">
            <a:off x="4895584" y="2458250"/>
            <a:ext cx="705375" cy="4610106"/>
          </a:xfrm>
          <a:prstGeom prst="wedgeRectCallout">
            <a:avLst>
              <a:gd name="adj1" fmla="val 3069"/>
              <a:gd name="adj2" fmla="val 6113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36000" tIns="72000" rIns="36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Playing</a:t>
            </a:r>
            <a:r>
              <a:rPr lang="en-US" altLang="ko-KR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State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Media file is being played.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Can be stopped by 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Stop() 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or can be paused by 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Pause().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사각형 설명선 26"/>
          <p:cNvSpPr/>
          <p:nvPr/>
        </p:nvSpPr>
        <p:spPr bwMode="auto">
          <a:xfrm rot="5400000">
            <a:off x="4890146" y="3423300"/>
            <a:ext cx="716250" cy="4610107"/>
          </a:xfrm>
          <a:prstGeom prst="wedgeRectCallout">
            <a:avLst>
              <a:gd name="adj1" fmla="val 3069"/>
              <a:gd name="adj2" fmla="val 6113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36000" tIns="72000" rIns="36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Paused</a:t>
            </a:r>
            <a:r>
              <a:rPr lang="en-US" altLang="ko-KR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State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Playing is paused.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    Can be stopped by 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Stop() </a:t>
            </a: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or can be resumed by </a:t>
            </a:r>
            <a:r>
              <a:rPr lang="en-US" altLang="ko-KR" sz="1200" i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Start().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	</a:t>
            </a:r>
            <a:endParaRPr lang="ko-KR" altLang="en-US" sz="24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텍스트 상자 2"/>
          <p:cNvSpPr txBox="1">
            <a:spLocks noChangeArrowheads="1"/>
          </p:cNvSpPr>
          <p:nvPr/>
        </p:nvSpPr>
        <p:spPr bwMode="auto">
          <a:xfrm>
            <a:off x="7680961" y="1986784"/>
            <a:ext cx="4274184" cy="409969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async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||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.Paused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||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.Ready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player.Unprepare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player.Display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Display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(Control);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player.SetSource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MediaUriSource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Element.ItemPath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((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.CurrentStatusProperty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.Preparing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await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player.PrepareAsync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((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.CurrentStatusProperty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OnElementPropertyChanged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.OnElementPropertyChanged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(sender, e);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                                     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.CurrentVideoProperty.PropertyName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373617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6A350-08DE-4BEC-9930-506DE49AD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8115"/>
          </a:xfrm>
        </p:spPr>
        <p:txBody>
          <a:bodyPr/>
          <a:lstStyle/>
          <a:p>
            <a:r>
              <a:rPr lang="en-US" dirty="0"/>
              <a:t>To Change video</a:t>
            </a:r>
          </a:p>
          <a:p>
            <a:pPr lvl="1"/>
            <a:r>
              <a:rPr lang="en-US" dirty="0"/>
              <a:t>Bring the player to Idle state by </a:t>
            </a:r>
            <a:r>
              <a:rPr lang="en-US" i="1" dirty="0" err="1"/>
              <a:t>Unprepare</a:t>
            </a:r>
            <a:r>
              <a:rPr lang="en-US" i="1" dirty="0"/>
              <a:t>() </a:t>
            </a:r>
            <a:r>
              <a:rPr lang="en-US" dirty="0"/>
              <a:t>and </a:t>
            </a:r>
            <a:r>
              <a:rPr lang="en-US" dirty="0" err="1"/>
              <a:t>player.</a:t>
            </a:r>
            <a:r>
              <a:rPr lang="en-US" i="1" dirty="0" err="1"/>
              <a:t>SetSource</a:t>
            </a:r>
            <a:r>
              <a:rPr lang="en-US" i="1" dirty="0"/>
              <a:t>().</a:t>
            </a:r>
          </a:p>
          <a:p>
            <a:pPr lvl="1"/>
            <a:r>
              <a:rPr lang="en-US" dirty="0"/>
              <a:t>Set new Display too.</a:t>
            </a:r>
          </a:p>
          <a:p>
            <a:r>
              <a:rPr lang="en-US" dirty="0"/>
              <a:t>To play</a:t>
            </a:r>
          </a:p>
          <a:p>
            <a:pPr lvl="1"/>
            <a:r>
              <a:rPr lang="en-US" dirty="0"/>
              <a:t>Bring the player to Ready state by </a:t>
            </a:r>
            <a:r>
              <a:rPr lang="en-US" i="1" dirty="0" err="1"/>
              <a:t>PrepareAsync</a:t>
            </a:r>
            <a:r>
              <a:rPr lang="en-US" i="1" dirty="0"/>
              <a:t>()</a:t>
            </a:r>
            <a:r>
              <a:rPr lang="en-US" dirty="0"/>
              <a:t> and </a:t>
            </a:r>
            <a:r>
              <a:rPr lang="en-US" dirty="0" err="1"/>
              <a:t>player.</a:t>
            </a:r>
            <a:r>
              <a:rPr lang="en-US" i="1" dirty="0" err="1"/>
              <a:t>Start</a:t>
            </a:r>
            <a:r>
              <a:rPr lang="en-US" i="1" dirty="0"/>
              <a:t>()</a:t>
            </a:r>
          </a:p>
          <a:p>
            <a:r>
              <a:rPr lang="en-US" dirty="0"/>
              <a:t>To Stop</a:t>
            </a:r>
          </a:p>
          <a:p>
            <a:pPr lvl="1"/>
            <a:r>
              <a:rPr lang="en-US" dirty="0" err="1"/>
              <a:t>Player.</a:t>
            </a:r>
            <a:r>
              <a:rPr lang="en-US" i="1" dirty="0" err="1"/>
              <a:t>Stop</a:t>
            </a:r>
            <a:r>
              <a:rPr lang="en-US" i="1" dirty="0"/>
              <a:t>()</a:t>
            </a:r>
            <a:r>
              <a:rPr lang="en-US" dirty="0"/>
              <a:t> and it will bring the player Ready state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06CF3-C75B-4906-A043-FE7D19F2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player in Tizen</a:t>
            </a:r>
          </a:p>
        </p:txBody>
      </p:sp>
    </p:spTree>
    <p:extLst>
      <p:ext uri="{BB962C8B-B14F-4D97-AF65-F5344CB8AC3E}">
        <p14:creationId xmlns:p14="http://schemas.microsoft.com/office/powerpoint/2010/main" val="5687249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Working with a custom renderer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99537" y="5016691"/>
            <a:ext cx="32589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MediaRenderingView</a:t>
            </a:r>
            <a:endParaRPr lang="ko-KR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0" y="1803324"/>
            <a:ext cx="5699760" cy="321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 userDrawn="1"/>
        </p:nvSpPr>
        <p:spPr bwMode="auto">
          <a:xfrm>
            <a:off x="327600" y="1810763"/>
            <a:ext cx="5699760" cy="3183873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 Rendering View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(Using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a custom renderer)</a:t>
            </a:r>
          </a:p>
        </p:txBody>
      </p:sp>
      <p:sp>
        <p:nvSpPr>
          <p:cNvPr id="46" name="직사각형 45"/>
          <p:cNvSpPr/>
          <p:nvPr userDrawn="1"/>
        </p:nvSpPr>
        <p:spPr bwMode="auto">
          <a:xfrm>
            <a:off x="487189" y="1913102"/>
            <a:ext cx="2275707" cy="382772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Label: Title</a:t>
            </a:r>
            <a:endParaRPr lang="ko-KR" altLang="en-US" sz="20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직사각형 46"/>
          <p:cNvSpPr/>
          <p:nvPr userDrawn="1"/>
        </p:nvSpPr>
        <p:spPr bwMode="auto">
          <a:xfrm>
            <a:off x="753889" y="4171182"/>
            <a:ext cx="1661269" cy="382772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Label: Time</a:t>
            </a:r>
            <a:endParaRPr lang="ko-KR" altLang="en-US" sz="20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908648" y="5035741"/>
            <a:ext cx="26157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PlayerPage.xaml</a:t>
            </a:r>
            <a:endParaRPr lang="ko-KR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444913" y="4560620"/>
            <a:ext cx="450306" cy="423140"/>
            <a:chOff x="9521487" y="4570145"/>
            <a:chExt cx="450306" cy="423140"/>
          </a:xfrm>
        </p:grpSpPr>
        <p:sp>
          <p:nvSpPr>
            <p:cNvPr id="56" name="타원 55"/>
            <p:cNvSpPr/>
            <p:nvPr userDrawn="1"/>
          </p:nvSpPr>
          <p:spPr bwMode="auto">
            <a:xfrm>
              <a:off x="9521487" y="4585861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373" y="4570145"/>
              <a:ext cx="423140" cy="423140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2910936" y="4575667"/>
            <a:ext cx="450306" cy="423140"/>
            <a:chOff x="8739860" y="4594717"/>
            <a:chExt cx="450306" cy="423140"/>
          </a:xfrm>
        </p:grpSpPr>
        <p:sp>
          <p:nvSpPr>
            <p:cNvPr id="54" name="타원 53"/>
            <p:cNvSpPr/>
            <p:nvPr userDrawn="1"/>
          </p:nvSpPr>
          <p:spPr bwMode="auto">
            <a:xfrm>
              <a:off x="8739860" y="4594717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26" y="4594717"/>
              <a:ext cx="423140" cy="42314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2389689" y="4571496"/>
            <a:ext cx="450306" cy="423140"/>
            <a:chOff x="7932863" y="4571496"/>
            <a:chExt cx="450306" cy="423140"/>
          </a:xfrm>
        </p:grpSpPr>
        <p:sp>
          <p:nvSpPr>
            <p:cNvPr id="52" name="타원 51"/>
            <p:cNvSpPr/>
            <p:nvPr userDrawn="1"/>
          </p:nvSpPr>
          <p:spPr bwMode="auto">
            <a:xfrm>
              <a:off x="7932863" y="4585861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916" y="4571496"/>
              <a:ext cx="423140" cy="423140"/>
            </a:xfrm>
            <a:prstGeom prst="rect">
              <a:avLst/>
            </a:prstGeom>
          </p:spPr>
        </p:pic>
      </p:grpSp>
      <p:sp>
        <p:nvSpPr>
          <p:cNvPr id="59" name="모서리가 둥근 직사각형 13">
            <a:extLst>
              <a:ext uri="{FF2B5EF4-FFF2-40B4-BE49-F238E27FC236}">
                <a16:creationId xmlns:a16="http://schemas.microsoft.com/office/drawing/2014/main" id="{A5301B84-6A82-4975-B7E0-3FF8FF454300}"/>
              </a:ext>
            </a:extLst>
          </p:cNvPr>
          <p:cNvSpPr/>
          <p:nvPr/>
        </p:nvSpPr>
        <p:spPr bwMode="auto">
          <a:xfrm>
            <a:off x="6225782" y="1763138"/>
            <a:ext cx="5576888" cy="1676332"/>
          </a:xfrm>
          <a:prstGeom prst="roundRect">
            <a:avLst>
              <a:gd name="adj" fmla="val 8598"/>
            </a:avLst>
          </a:prstGeom>
          <a:solidFill>
            <a:schemeClr val="accent1"/>
          </a:solidFill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MediaRenderingViewRenderer</a:t>
            </a:r>
            <a:endParaRPr lang="ko-KR" alt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그림 42">
            <a:extLst>
              <a:ext uri="{FF2B5EF4-FFF2-40B4-BE49-F238E27FC236}">
                <a16:creationId xmlns:a16="http://schemas.microsoft.com/office/drawing/2014/main" id="{C7297D53-6ABF-4865-AB43-E8603C707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83" y="3141827"/>
            <a:ext cx="267412" cy="267412"/>
          </a:xfrm>
          <a:prstGeom prst="rect">
            <a:avLst/>
          </a:prstGeom>
        </p:spPr>
      </p:pic>
      <p:sp>
        <p:nvSpPr>
          <p:cNvPr id="31" name="모서리가 둥근 직사각형 13">
            <a:extLst>
              <a:ext uri="{FF2B5EF4-FFF2-40B4-BE49-F238E27FC236}">
                <a16:creationId xmlns:a16="http://schemas.microsoft.com/office/drawing/2014/main" id="{A5301B84-6A82-4975-B7E0-3FF8FF454300}"/>
              </a:ext>
            </a:extLst>
          </p:cNvPr>
          <p:cNvSpPr/>
          <p:nvPr/>
        </p:nvSpPr>
        <p:spPr bwMode="auto">
          <a:xfrm>
            <a:off x="6222441" y="3591870"/>
            <a:ext cx="5580229" cy="1527391"/>
          </a:xfrm>
          <a:prstGeom prst="roundRect">
            <a:avLst>
              <a:gd name="adj" fmla="val 8598"/>
            </a:avLst>
          </a:prstGeom>
          <a:solidFill>
            <a:schemeClr val="accent1"/>
          </a:solidFill>
          <a:ln w="3175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MediaRenderingViewRenderer</a:t>
            </a:r>
            <a:endParaRPr lang="ko-KR" alt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3" name="그림 47">
            <a:extLst>
              <a:ext uri="{FF2B5EF4-FFF2-40B4-BE49-F238E27FC236}">
                <a16:creationId xmlns:a16="http://schemas.microsoft.com/office/drawing/2014/main" id="{7730166C-6C42-4DEC-A837-F910043DE4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5" y="4844012"/>
            <a:ext cx="221091" cy="213764"/>
          </a:xfrm>
          <a:prstGeom prst="rect">
            <a:avLst/>
          </a:prstGeom>
        </p:spPr>
      </p:pic>
      <p:sp>
        <p:nvSpPr>
          <p:cNvPr id="24" name="텍스트 상자 2"/>
          <p:cNvSpPr txBox="1">
            <a:spLocks noChangeArrowheads="1"/>
          </p:cNvSpPr>
          <p:nvPr/>
        </p:nvSpPr>
        <p:spPr bwMode="auto">
          <a:xfrm>
            <a:off x="6225782" y="1732127"/>
            <a:ext cx="5576888" cy="1366528"/>
          </a:xfrm>
          <a:prstGeom prst="rect">
            <a:avLst/>
          </a:prstGeom>
          <a:solidFill>
            <a:srgbClr val="FFFFFF"/>
          </a:solidFill>
          <a:ln w="317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[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assembly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ExportRenderer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))]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namespace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VideoPlayerLite.Android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: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marL="784225" indent="-784225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ElementChangedEventArgs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 e)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(e);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SetNativeControl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(Context));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5" name="텍스트 상자 2"/>
          <p:cNvSpPr txBox="1">
            <a:spLocks noChangeArrowheads="1"/>
          </p:cNvSpPr>
          <p:nvPr/>
        </p:nvSpPr>
        <p:spPr bwMode="auto">
          <a:xfrm>
            <a:off x="6222441" y="3456864"/>
            <a:ext cx="5580229" cy="1356718"/>
          </a:xfrm>
          <a:prstGeom prst="rect">
            <a:avLst/>
          </a:prstGeom>
          <a:solidFill>
            <a:srgbClr val="FFFFFF"/>
          </a:solidFill>
          <a:ln w="317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[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assembly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ExportRenderer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))]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namespace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VideoPlayerLite.Tizen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: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ViewRenderer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ElementChangedEventArgs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 e)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(e);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SetNativeControl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Forms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.Context.MainWindow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22555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13" y="3070147"/>
            <a:ext cx="5699760" cy="32118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23774" lon="17990254" rev="188831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6" y="3070148"/>
            <a:ext cx="5699760" cy="32118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23774" lon="17990254" rev="188831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Working with a custom renderer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50187" y="1556308"/>
            <a:ext cx="5795309" cy="3952355"/>
            <a:chOff x="1363443" y="1089402"/>
            <a:chExt cx="5795309" cy="3952355"/>
          </a:xfrm>
        </p:grpSpPr>
        <p:grpSp>
          <p:nvGrpSpPr>
            <p:cNvPr id="8" name="그룹 7"/>
            <p:cNvGrpSpPr/>
            <p:nvPr/>
          </p:nvGrpSpPr>
          <p:grpSpPr>
            <a:xfrm>
              <a:off x="1458992" y="1857884"/>
              <a:ext cx="5699760" cy="3183873"/>
              <a:chOff x="1458992" y="1857884"/>
              <a:chExt cx="5699760" cy="3183873"/>
            </a:xfrm>
          </p:grpSpPr>
          <p:sp>
            <p:nvSpPr>
              <p:cNvPr id="32" name="직사각형 31"/>
              <p:cNvSpPr/>
              <p:nvPr/>
            </p:nvSpPr>
            <p:spPr bwMode="auto">
              <a:xfrm>
                <a:off x="1458992" y="1857884"/>
                <a:ext cx="5699760" cy="318387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2123774" lon="17990254" rev="18883137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240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240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2400" dirty="0">
                  <a:solidFill>
                    <a:schemeClr val="accent6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 bwMode="auto">
              <a:xfrm>
                <a:off x="3280286" y="4017770"/>
                <a:ext cx="2564030" cy="38277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2123774" lon="17990254" rev="18883137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rPr>
                  <a:t>MediaRenderingView</a:t>
                </a:r>
                <a:endPara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363443" y="1089402"/>
              <a:ext cx="5699760" cy="3188044"/>
              <a:chOff x="1363443" y="1089402"/>
              <a:chExt cx="5699760" cy="3188044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363443" y="1089402"/>
                <a:ext cx="5699760" cy="3188044"/>
                <a:chOff x="327600" y="1810763"/>
                <a:chExt cx="5699760" cy="3188044"/>
              </a:xfrm>
              <a:scene3d>
                <a:camera prst="orthographicFront">
                  <a:rot lat="2123774" lon="17990254" rev="18883137"/>
                </a:camera>
                <a:lightRig rig="threePt" dir="t"/>
              </a:scene3d>
            </p:grpSpPr>
            <p:sp>
              <p:nvSpPr>
                <p:cNvPr id="45" name="직사각형 44"/>
                <p:cNvSpPr/>
                <p:nvPr userDrawn="1"/>
              </p:nvSpPr>
              <p:spPr bwMode="auto">
                <a:xfrm>
                  <a:off x="327600" y="1810763"/>
                  <a:ext cx="5699760" cy="318387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2400" dirty="0">
                    <a:solidFill>
                      <a:schemeClr val="accent6"/>
                    </a:solidFill>
                    <a:ea typeface="Segoe UI" pitchFamily="34" charset="0"/>
                    <a:cs typeface="Segoe UI" pitchFamily="34" charset="0"/>
                  </a:endParaRPr>
                </a:p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2400" dirty="0">
                    <a:solidFill>
                      <a:schemeClr val="accent6"/>
                    </a:solidFill>
                    <a:ea typeface="Segoe UI" pitchFamily="34" charset="0"/>
                    <a:cs typeface="Segoe UI" pitchFamily="34" charset="0"/>
                  </a:endParaRPr>
                </a:p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2400" dirty="0">
                    <a:solidFill>
                      <a:schemeClr val="accent6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직사각형 45"/>
                <p:cNvSpPr/>
                <p:nvPr userDrawn="1"/>
              </p:nvSpPr>
              <p:spPr bwMode="auto">
                <a:xfrm>
                  <a:off x="487189" y="1913102"/>
                  <a:ext cx="2275707" cy="3827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20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Label: Title</a:t>
                  </a:r>
                  <a:endParaRPr lang="ko-KR" altLang="en-US" sz="20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직사각형 46"/>
                <p:cNvSpPr/>
                <p:nvPr userDrawn="1"/>
              </p:nvSpPr>
              <p:spPr bwMode="auto">
                <a:xfrm>
                  <a:off x="753889" y="4171182"/>
                  <a:ext cx="1661269" cy="3827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20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Label: Time</a:t>
                  </a:r>
                  <a:endParaRPr lang="ko-KR" altLang="en-US" sz="20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9" name="그룹 48"/>
                <p:cNvGrpSpPr/>
                <p:nvPr/>
              </p:nvGrpSpPr>
              <p:grpSpPr>
                <a:xfrm>
                  <a:off x="3444913" y="4560620"/>
                  <a:ext cx="450306" cy="423140"/>
                  <a:chOff x="9521487" y="4570145"/>
                  <a:chExt cx="450306" cy="423140"/>
                </a:xfrm>
              </p:grpSpPr>
              <p:sp>
                <p:nvSpPr>
                  <p:cNvPr id="56" name="타원 55"/>
                  <p:cNvSpPr/>
                  <p:nvPr userDrawn="1"/>
                </p:nvSpPr>
                <p:spPr bwMode="auto">
                  <a:xfrm>
                    <a:off x="9521487" y="4585861"/>
                    <a:ext cx="450306" cy="393399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7" name="그림 5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31373" y="4570145"/>
                    <a:ext cx="423140" cy="42314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2910936" y="4575667"/>
                  <a:ext cx="450306" cy="423140"/>
                  <a:chOff x="8739860" y="4594717"/>
                  <a:chExt cx="450306" cy="423140"/>
                </a:xfrm>
              </p:grpSpPr>
              <p:sp>
                <p:nvSpPr>
                  <p:cNvPr id="54" name="타원 53"/>
                  <p:cNvSpPr/>
                  <p:nvPr userDrawn="1"/>
                </p:nvSpPr>
                <p:spPr bwMode="auto">
                  <a:xfrm>
                    <a:off x="8739860" y="4594717"/>
                    <a:ext cx="450306" cy="393399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5" name="그림 54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67026" y="4594717"/>
                    <a:ext cx="423140" cy="42314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51" name="그룹 50"/>
                <p:cNvGrpSpPr/>
                <p:nvPr/>
              </p:nvGrpSpPr>
              <p:grpSpPr>
                <a:xfrm>
                  <a:off x="2389689" y="4571496"/>
                  <a:ext cx="450306" cy="423140"/>
                  <a:chOff x="7932863" y="4571496"/>
                  <a:chExt cx="450306" cy="423140"/>
                </a:xfrm>
              </p:grpSpPr>
              <p:sp>
                <p:nvSpPr>
                  <p:cNvPr id="52" name="타원 51"/>
                  <p:cNvSpPr/>
                  <p:nvPr userDrawn="1"/>
                </p:nvSpPr>
                <p:spPr bwMode="auto">
                  <a:xfrm>
                    <a:off x="7932863" y="4585861"/>
                    <a:ext cx="450306" cy="393399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54916" y="4571496"/>
                    <a:ext cx="423140" cy="423140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</p:grpSp>
          <p:sp>
            <p:nvSpPr>
              <p:cNvPr id="30" name="직사각형 29"/>
              <p:cNvSpPr/>
              <p:nvPr/>
            </p:nvSpPr>
            <p:spPr bwMode="auto">
              <a:xfrm>
                <a:off x="3973944" y="3243696"/>
                <a:ext cx="1661269" cy="38277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2123774" lon="17990254" rev="18883137"/>
                </a:camera>
                <a:lightRig rig="threePt" dir="t"/>
              </a:scene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20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rPr>
                  <a:t>PlayerPage</a:t>
                </a:r>
                <a:endParaRPr lang="en-US" altLang="ko-KR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3" name="그룹 44">
            <a:extLst>
              <a:ext uri="{FF2B5EF4-FFF2-40B4-BE49-F238E27FC236}">
                <a16:creationId xmlns:a16="http://schemas.microsoft.com/office/drawing/2014/main" id="{9CC6EDBB-1AEE-4AF8-865C-36D6F3AA7E7E}"/>
              </a:ext>
            </a:extLst>
          </p:cNvPr>
          <p:cNvGrpSpPr/>
          <p:nvPr/>
        </p:nvGrpSpPr>
        <p:grpSpPr>
          <a:xfrm>
            <a:off x="750187" y="5601258"/>
            <a:ext cx="4042051" cy="600075"/>
            <a:chOff x="1210185" y="5335905"/>
            <a:chExt cx="3942840" cy="600075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A5301B84-6A82-4975-B7E0-3FF8FF454300}"/>
                </a:ext>
              </a:extLst>
            </p:cNvPr>
            <p:cNvSpPr/>
            <p:nvPr/>
          </p:nvSpPr>
          <p:spPr bwMode="auto">
            <a:xfrm>
              <a:off x="1210185" y="5335905"/>
              <a:ext cx="3942840" cy="60007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그림 42">
              <a:extLst>
                <a:ext uri="{FF2B5EF4-FFF2-40B4-BE49-F238E27FC236}">
                  <a16:creationId xmlns:a16="http://schemas.microsoft.com/office/drawing/2014/main" id="{C7297D53-6ABF-4865-AB43-E8603C707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70" y="5481698"/>
              <a:ext cx="323728" cy="323728"/>
            </a:xfrm>
            <a:prstGeom prst="rect">
              <a:avLst/>
            </a:prstGeom>
          </p:spPr>
        </p:pic>
      </p:grpSp>
      <p:grpSp>
        <p:nvGrpSpPr>
          <p:cNvPr id="40" name="그룹 49">
            <a:extLst>
              <a:ext uri="{FF2B5EF4-FFF2-40B4-BE49-F238E27FC236}">
                <a16:creationId xmlns:a16="http://schemas.microsoft.com/office/drawing/2014/main" id="{2714DC48-AA0F-496F-BC58-7EF48D50245F}"/>
              </a:ext>
            </a:extLst>
          </p:cNvPr>
          <p:cNvGrpSpPr/>
          <p:nvPr/>
        </p:nvGrpSpPr>
        <p:grpSpPr>
          <a:xfrm>
            <a:off x="5542874" y="5601257"/>
            <a:ext cx="4027846" cy="600075"/>
            <a:chOff x="5648325" y="5353050"/>
            <a:chExt cx="3971924" cy="600075"/>
          </a:xfrm>
        </p:grpSpPr>
        <p:sp>
          <p:nvSpPr>
            <p:cNvPr id="41" name="모서리가 둥근 직사각형 14">
              <a:extLst>
                <a:ext uri="{FF2B5EF4-FFF2-40B4-BE49-F238E27FC236}">
                  <a16:creationId xmlns:a16="http://schemas.microsoft.com/office/drawing/2014/main" id="{86D76F4C-DC4D-433D-B2A2-32F8161C340F}"/>
                </a:ext>
              </a:extLst>
            </p:cNvPr>
            <p:cNvSpPr/>
            <p:nvPr/>
          </p:nvSpPr>
          <p:spPr bwMode="auto">
            <a:xfrm>
              <a:off x="5648325" y="5353050"/>
              <a:ext cx="3971924" cy="60007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MediaRenderingViewRenderer</a:t>
              </a: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그림 47">
              <a:extLst>
                <a:ext uri="{FF2B5EF4-FFF2-40B4-BE49-F238E27FC236}">
                  <a16:creationId xmlns:a16="http://schemas.microsoft.com/office/drawing/2014/main" id="{7730166C-6C42-4DEC-A837-F910043DE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60" y="5509836"/>
              <a:ext cx="296321" cy="286501"/>
            </a:xfrm>
            <a:prstGeom prst="rect">
              <a:avLst/>
            </a:prstGeom>
          </p:spPr>
        </p:pic>
      </p:grpSp>
      <p:sp>
        <p:nvSpPr>
          <p:cNvPr id="65" name="직사각형 64"/>
          <p:cNvSpPr/>
          <p:nvPr/>
        </p:nvSpPr>
        <p:spPr bwMode="auto">
          <a:xfrm>
            <a:off x="1696375" y="5181146"/>
            <a:ext cx="3534685" cy="440432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  <a:scene3d>
            <a:camera prst="orthographicFront">
              <a:rot lat="2123774" lon="17990254" rev="18883137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android.widget.VideoView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132082" y="5179241"/>
            <a:ext cx="4140169" cy="440432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  <a:scene3d>
            <a:camera prst="orthographicFront">
              <a:rot lat="2123774" lon="17990254" rev="18883137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Tizen.Multimedia.MediaView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텍스트 상자 2"/>
          <p:cNvSpPr txBox="1">
            <a:spLocks noChangeArrowheads="1"/>
          </p:cNvSpPr>
          <p:nvPr/>
        </p:nvSpPr>
        <p:spPr bwMode="auto">
          <a:xfrm>
            <a:off x="5876704" y="1285918"/>
            <a:ext cx="6010275" cy="76455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OnElementChanged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ElementChangedEventArgs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 e)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.OnElementChanged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(e);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SetNativeControl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MediaView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Forms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.Context.MainWindow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38" name="텍스트 상자 2"/>
          <p:cNvSpPr txBox="1">
            <a:spLocks noChangeArrowheads="1"/>
          </p:cNvSpPr>
          <p:nvPr/>
        </p:nvSpPr>
        <p:spPr bwMode="auto">
          <a:xfrm>
            <a:off x="336193" y="1285918"/>
            <a:ext cx="5994660" cy="76455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OnElementChanged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ElementChangedEventArgs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 e)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.OnElementChanged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(e);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SetNativeControl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VideoView</a:t>
            </a: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(Context));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97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38919 -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 bwMode="auto">
          <a:xfrm>
            <a:off x="9465657" y="2221024"/>
            <a:ext cx="2457315" cy="2007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6455541" y="2221024"/>
            <a:ext cx="2349282" cy="2007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265340" y="2221024"/>
            <a:ext cx="2535533" cy="2007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41345" y="2217910"/>
            <a:ext cx="2385105" cy="2007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B30B1-56D6-463C-9D6D-15EDD6D8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Procedure to control the player : Play &amp; Pause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19C38-0541-43D8-89C5-51757529DF21}"/>
              </a:ext>
            </a:extLst>
          </p:cNvPr>
          <p:cNvSpPr txBox="1"/>
          <p:nvPr/>
        </p:nvSpPr>
        <p:spPr>
          <a:xfrm>
            <a:off x="241346" y="3011606"/>
            <a:ext cx="2385105" cy="350865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Set Player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3AEC-7F16-49BE-9CA7-5EAC04149586}"/>
              </a:ext>
            </a:extLst>
          </p:cNvPr>
          <p:cNvSpPr txBox="1"/>
          <p:nvPr/>
        </p:nvSpPr>
        <p:spPr>
          <a:xfrm>
            <a:off x="6455541" y="3016552"/>
            <a:ext cx="2349281" cy="347472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Change Element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1BA13-E81D-48D7-BCD3-50E2F011BA7B}"/>
              </a:ext>
            </a:extLst>
          </p:cNvPr>
          <p:cNvSpPr txBox="1"/>
          <p:nvPr/>
        </p:nvSpPr>
        <p:spPr>
          <a:xfrm>
            <a:off x="3265339" y="3016552"/>
            <a:ext cx="2527719" cy="350865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Set Current Status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5D8CF-BFD1-4091-A0C2-1BFE0DA1D690}"/>
              </a:ext>
            </a:extLst>
          </p:cNvPr>
          <p:cNvSpPr/>
          <p:nvPr/>
        </p:nvSpPr>
        <p:spPr bwMode="auto">
          <a:xfrm>
            <a:off x="2690243" y="2990605"/>
            <a:ext cx="52590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92FCF3-EDEF-4691-A958-A716B8678D85}"/>
              </a:ext>
            </a:extLst>
          </p:cNvPr>
          <p:cNvSpPr/>
          <p:nvPr/>
        </p:nvSpPr>
        <p:spPr bwMode="auto">
          <a:xfrm>
            <a:off x="5869295" y="2989120"/>
            <a:ext cx="52590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93C37-D96C-4E86-8079-3EDE1CAD98FB}"/>
              </a:ext>
            </a:extLst>
          </p:cNvPr>
          <p:cNvSpPr txBox="1"/>
          <p:nvPr/>
        </p:nvSpPr>
        <p:spPr>
          <a:xfrm>
            <a:off x="525600" y="3566680"/>
            <a:ext cx="1875245" cy="649409"/>
          </a:xfrm>
          <a:prstGeom prst="rect">
            <a:avLst/>
          </a:prstGeom>
          <a:noFill/>
        </p:spPr>
        <p:txBody>
          <a:bodyPr wrap="square" lIns="9144" tIns="9144" rIns="9144" bIns="9144" spcCol="0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View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accent1"/>
                </a:solidFill>
              </a:rPr>
              <a:t>(</a:t>
            </a:r>
            <a:r>
              <a:rPr lang="en-US" sz="1400" i="1" dirty="0" err="1">
                <a:solidFill>
                  <a:schemeClr val="accent1"/>
                </a:solidFill>
              </a:rPr>
              <a:t>PlayerPage</a:t>
            </a:r>
            <a:r>
              <a:rPr lang="en-US" sz="14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FA68C-BE0B-4EFE-A526-2912D593F655}"/>
              </a:ext>
            </a:extLst>
          </p:cNvPr>
          <p:cNvSpPr txBox="1"/>
          <p:nvPr/>
        </p:nvSpPr>
        <p:spPr>
          <a:xfrm>
            <a:off x="3258891" y="3655483"/>
            <a:ext cx="2532694" cy="295466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ViewModel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D6271-D9FD-4978-90C7-E11D07EC198E}"/>
              </a:ext>
            </a:extLst>
          </p:cNvPr>
          <p:cNvSpPr txBox="1"/>
          <p:nvPr/>
        </p:nvSpPr>
        <p:spPr>
          <a:xfrm>
            <a:off x="6455540" y="3605594"/>
            <a:ext cx="2349283" cy="590756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View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chemeClr val="accent1"/>
                </a:solidFill>
              </a:rPr>
              <a:t>(</a:t>
            </a:r>
            <a:r>
              <a:rPr lang="en-US" sz="1600" i="1" dirty="0" err="1">
                <a:solidFill>
                  <a:schemeClr val="accent1"/>
                </a:solidFill>
              </a:rPr>
              <a:t>MediaRenderingView</a:t>
            </a:r>
            <a:r>
              <a:rPr lang="en-US" sz="1600" i="1" dirty="0">
                <a:solidFill>
                  <a:schemeClr val="accent1"/>
                </a:solidFill>
              </a:rPr>
              <a:t>)</a:t>
            </a:r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241346" y="2259936"/>
            <a:ext cx="2385104" cy="483209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PlayerStatus</a:t>
            </a:r>
            <a:endParaRPr lang="en-US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chemeClr val="accent1"/>
                </a:solidFill>
              </a:rPr>
              <a:t>BindableProperty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F3AEC-7F16-49BE-9CA7-5EAC04149586}"/>
              </a:ext>
            </a:extLst>
          </p:cNvPr>
          <p:cNvSpPr txBox="1"/>
          <p:nvPr/>
        </p:nvSpPr>
        <p:spPr>
          <a:xfrm>
            <a:off x="9465657" y="3016552"/>
            <a:ext cx="2455834" cy="347472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Play or Pause Player</a:t>
            </a:r>
          </a:p>
        </p:txBody>
      </p:sp>
      <p:sp>
        <p:nvSpPr>
          <p:cNvPr id="28" name="Arrow: Right 7">
            <a:extLst>
              <a:ext uri="{FF2B5EF4-FFF2-40B4-BE49-F238E27FC236}">
                <a16:creationId xmlns:a16="http://schemas.microsoft.com/office/drawing/2014/main" id="{CE92FCF3-EDEF-4691-A958-A716B8678D85}"/>
              </a:ext>
            </a:extLst>
          </p:cNvPr>
          <p:cNvSpPr/>
          <p:nvPr/>
        </p:nvSpPr>
        <p:spPr bwMode="auto">
          <a:xfrm>
            <a:off x="8885807" y="2989120"/>
            <a:ext cx="52590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0D6271-D9FD-4978-90C7-E11D07EC198E}"/>
              </a:ext>
            </a:extLst>
          </p:cNvPr>
          <p:cNvSpPr txBox="1"/>
          <p:nvPr/>
        </p:nvSpPr>
        <p:spPr>
          <a:xfrm>
            <a:off x="9465657" y="3630323"/>
            <a:ext cx="2455834" cy="566309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accent1"/>
                </a:solidFill>
              </a:rPr>
              <a:t>Custom Renderer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i="1" dirty="0">
                <a:solidFill>
                  <a:schemeClr val="accent1"/>
                </a:solidFill>
              </a:rPr>
              <a:t>(</a:t>
            </a:r>
            <a:r>
              <a:rPr lang="en-US" altLang="ko-KR" sz="1200" i="1" dirty="0" err="1">
                <a:solidFill>
                  <a:schemeClr val="accent1"/>
                </a:solidFill>
              </a:rPr>
              <a:t>MediaRenderingViewRenderer</a:t>
            </a:r>
            <a:r>
              <a:rPr lang="en-US" altLang="ko-KR" sz="1200" i="1" dirty="0">
                <a:solidFill>
                  <a:schemeClr val="accent1"/>
                </a:solidFill>
              </a:rPr>
              <a:t>)</a:t>
            </a:r>
            <a:endParaRPr lang="en-US" sz="1200" i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9465657" y="2314090"/>
            <a:ext cx="2455834" cy="232371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OnElementPropertyChanged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6455540" y="2248402"/>
            <a:ext cx="2349282" cy="483209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i="1" dirty="0" err="1">
                <a:solidFill>
                  <a:schemeClr val="accent1"/>
                </a:solidFill>
              </a:rPr>
              <a:t>CurrentStatus</a:t>
            </a:r>
            <a:endParaRPr lang="en-US" altLang="ko-KR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 err="1">
                <a:solidFill>
                  <a:schemeClr val="accent1"/>
                </a:solidFill>
              </a:rPr>
              <a:t>BindableProperty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3279820" y="2256822"/>
            <a:ext cx="2513237" cy="212366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CurrentStatus</a:t>
            </a:r>
            <a:endParaRPr lang="en-US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996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267325" y="3608758"/>
            <a:ext cx="6733122" cy="2407476"/>
          </a:xfrm>
          <a:prstGeom prst="roundRect">
            <a:avLst>
              <a:gd name="adj" fmla="val 649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err="1"/>
              <a:t>MediaRenderingViewRenderer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ViewRenderer</a:t>
            </a:r>
            <a:r>
              <a:rPr lang="en-US" altLang="ko-KR" sz="1200" b="1" dirty="0"/>
              <a:t>&lt;</a:t>
            </a:r>
            <a:r>
              <a:rPr lang="en-US" altLang="ko-KR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MediaRenderingView</a:t>
            </a:r>
            <a:r>
              <a:rPr lang="en-US" altLang="ko-KR" sz="1200" b="1" dirty="0"/>
              <a:t>, 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MediaView</a:t>
            </a:r>
            <a:r>
              <a:rPr lang="en-US" altLang="ko-KR" sz="1200" b="1" dirty="0"/>
              <a:t>&gt;</a:t>
            </a:r>
            <a:endParaRPr lang="ko-KR" altLang="en-US" sz="12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75782" y="3709675"/>
            <a:ext cx="1173280" cy="9466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Element</a:t>
            </a:r>
            <a:endParaRPr lang="ko-KR" altLang="en-US" sz="12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75782" y="4673065"/>
            <a:ext cx="1173280" cy="468089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Control</a:t>
            </a:r>
            <a:endParaRPr lang="en-US" altLang="ko-KR" sz="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Tizen.Multimedia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/>
                </a:solidFill>
              </a:rPr>
              <a:t>MediaView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5431097" y="4307697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426374" y="3969624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Procedure to control the player : Play &amp; Pause</a:t>
            </a:r>
            <a:endParaRPr lang="ko-KR" altLang="en-US" dirty="0"/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3287095" y="3969624"/>
            <a:ext cx="1745603" cy="2012886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MediaRenderingView</a:t>
            </a:r>
            <a:endParaRPr lang="ko-KR" altLang="en-US" sz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18822" y="1201442"/>
            <a:ext cx="2706446" cy="2627607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PlayerPageViewModel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2428421" y="2516489"/>
            <a:ext cx="2392016" cy="3765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SelectedVideo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428420" y="1671367"/>
            <a:ext cx="2392017" cy="4198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ControlButtonCommand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03408" y="2171767"/>
            <a:ext cx="1460657" cy="2308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</a:rPr>
              <a:t>Change </a:t>
            </a:r>
            <a:r>
              <a:rPr lang="en-US" altLang="ko-KR" sz="1000" dirty="0" err="1">
                <a:solidFill>
                  <a:schemeClr val="tx2">
                    <a:lumMod val="75000"/>
                  </a:schemeClr>
                </a:solidFill>
              </a:rPr>
              <a:t>SelectedVideo</a:t>
            </a:r>
            <a:endParaRPr lang="ko-KR" altLang="en-US" sz="1000" b="1" dirty="0" err="1">
              <a:solidFill>
                <a:schemeClr val="tx2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" name="직선 화살표 연결선 39"/>
          <p:cNvCxnSpPr>
            <a:stCxn id="37" idx="2"/>
            <a:endCxn id="35" idx="0"/>
          </p:cNvCxnSpPr>
          <p:nvPr/>
        </p:nvCxnSpPr>
        <p:spPr>
          <a:xfrm>
            <a:off x="3624429" y="2091195"/>
            <a:ext cx="0" cy="42529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 bwMode="auto">
          <a:xfrm>
            <a:off x="3399509" y="4062791"/>
            <a:ext cx="1510709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bg2">
                    <a:lumMod val="95000"/>
                  </a:schemeClr>
                </a:solidFill>
                <a:ea typeface="Segoe UI" pitchFamily="34" charset="0"/>
                <a:cs typeface="Segoe UI" pitchFamily="34" charset="0"/>
              </a:rPr>
              <a:t>CurrentVideo</a:t>
            </a:r>
            <a:endParaRPr lang="en-US" altLang="ko-KR" sz="1000" b="1" dirty="0">
              <a:solidFill>
                <a:schemeClr val="bg2">
                  <a:lumMod val="9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왼쪽/오른쪽 화살표 설명선 25"/>
          <p:cNvSpPr/>
          <p:nvPr/>
        </p:nvSpPr>
        <p:spPr bwMode="auto">
          <a:xfrm rot="16200000">
            <a:off x="3845083" y="3131354"/>
            <a:ext cx="1169750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235"/>
            </a:avLst>
          </a:prstGeom>
          <a:solidFill>
            <a:schemeClr val="bg2">
              <a:lumMod val="95000"/>
              <a:alpha val="1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419020" y="5269926"/>
            <a:ext cx="1510247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414297" y="4674678"/>
            <a:ext cx="1510247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bg2">
                    <a:lumMod val="95000"/>
                  </a:schemeClr>
                </a:solidFill>
                <a:ea typeface="Segoe UI" pitchFamily="34" charset="0"/>
                <a:cs typeface="Segoe UI" pitchFamily="34" charset="0"/>
              </a:rPr>
              <a:t>VideoPath</a:t>
            </a:r>
            <a:endParaRPr lang="en-US" altLang="ko-KR" sz="1000" dirty="0">
              <a:solidFill>
                <a:schemeClr val="bg2">
                  <a:lumMod val="9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775548" y="4448868"/>
            <a:ext cx="252" cy="206760"/>
          </a:xfrm>
          <a:prstGeom prst="straightConnector1">
            <a:avLst/>
          </a:prstGeom>
          <a:ln w="12700">
            <a:solidFill>
              <a:schemeClr val="tx2">
                <a:lumMod val="20000"/>
                <a:lumOff val="80000"/>
                <a:alpha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707926" y="4430812"/>
            <a:ext cx="121860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bg2">
                    <a:lumMod val="95000"/>
                  </a:schemeClr>
                </a:solidFill>
              </a:rPr>
              <a:t>CurrentVideo.Path</a:t>
            </a:r>
            <a:endParaRPr lang="ko-KR" altLang="en-US" sz="1000" b="1" dirty="0" err="1">
              <a:solidFill>
                <a:schemeClr val="bg2">
                  <a:lumMod val="9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267325" y="1200838"/>
            <a:ext cx="6733122" cy="2340634"/>
          </a:xfrm>
          <a:prstGeom prst="roundRect">
            <a:avLst>
              <a:gd name="adj" fmla="val 649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146304" rIns="1836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err="1"/>
              <a:t>MediaRenderingViewRenderer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ViewRenderer</a:t>
            </a:r>
            <a:r>
              <a:rPr lang="en-US" altLang="ko-KR" sz="1200" b="1" dirty="0"/>
              <a:t>&lt;</a:t>
            </a:r>
            <a:r>
              <a:rPr lang="en-US" altLang="ko-KR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MediaRenderingView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en-US" altLang="ko-KR" sz="1200" b="1" dirty="0"/>
              <a:t> </a:t>
            </a:r>
            <a:r>
              <a:rPr lang="en-US" altLang="ko-KR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VideoView</a:t>
            </a:r>
            <a:r>
              <a:rPr lang="en-US" altLang="ko-KR" sz="1200" b="1" dirty="0"/>
              <a:t>&gt;</a:t>
            </a:r>
            <a:endParaRPr lang="ko-KR" altLang="en-US" sz="12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31" name="꺾인 연결선 1030"/>
          <p:cNvCxnSpPr>
            <a:cxnSpLocks/>
          </p:cNvCxnSpPr>
          <p:nvPr/>
        </p:nvCxnSpPr>
        <p:spPr>
          <a:xfrm flipV="1">
            <a:off x="5042526" y="4496850"/>
            <a:ext cx="343084" cy="79305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5168365"/>
            <a:ext cx="1173280" cy="5129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</a:t>
            </a:r>
            <a:endParaRPr lang="en-US" altLang="ko-KR" sz="800" dirty="0"/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Tizen.Multimedia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1371470"/>
            <a:ext cx="1173280" cy="9466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Element</a:t>
            </a:r>
            <a:endParaRPr lang="ko-KR" altLang="en-US" sz="12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2334859"/>
            <a:ext cx="1173280" cy="783913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Control</a:t>
            </a:r>
            <a:endParaRPr lang="en-US" altLang="ko-KR" sz="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accent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Android.Widget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VideoView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5440622" y="1969492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5435899" y="1631419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0" name="꺾인 연결선 79"/>
          <p:cNvCxnSpPr>
            <a:cxnSpLocks/>
          </p:cNvCxnSpPr>
          <p:nvPr/>
        </p:nvCxnSpPr>
        <p:spPr>
          <a:xfrm flipV="1">
            <a:off x="5054316" y="2158645"/>
            <a:ext cx="352609" cy="3131256"/>
          </a:xfrm>
          <a:prstGeom prst="bentConnector3">
            <a:avLst>
              <a:gd name="adj1" fmla="val 46913"/>
            </a:avLst>
          </a:prstGeom>
          <a:ln w="28575">
            <a:solidFill>
              <a:srgbClr val="FFC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 bwMode="auto">
          <a:xfrm>
            <a:off x="2428420" y="3316111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왼쪽/위쪽 화살표 62"/>
          <p:cNvSpPr/>
          <p:nvPr/>
        </p:nvSpPr>
        <p:spPr bwMode="auto">
          <a:xfrm rot="5400000">
            <a:off x="1956671" y="4203642"/>
            <a:ext cx="2037720" cy="847955"/>
          </a:xfrm>
          <a:prstGeom prst="leftUpArrow">
            <a:avLst>
              <a:gd name="adj1" fmla="val 16014"/>
              <a:gd name="adj2" fmla="val 19384"/>
              <a:gd name="adj3" fmla="val 18260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56922" y="5322378"/>
            <a:ext cx="760959" cy="3116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72000" tIns="72000" rIns="7200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accent1"/>
                </a:solidFill>
              </a:rPr>
              <a:t>BINDING</a:t>
            </a:r>
            <a:endParaRPr lang="ko-KR" altLang="en-US" sz="1200" dirty="0" err="1">
              <a:solidFill>
                <a:schemeClr val="accent1"/>
              </a:solidFill>
            </a:endParaRPr>
          </a:p>
        </p:txBody>
      </p:sp>
      <p:sp>
        <p:nvSpPr>
          <p:cNvPr id="53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5596" y="1200838"/>
            <a:ext cx="1745603" cy="4815841"/>
          </a:xfrm>
          <a:prstGeom prst="roundRect">
            <a:avLst>
              <a:gd name="adj" fmla="val 957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398428" y="3354211"/>
            <a:ext cx="1437926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293538" y="1689697"/>
            <a:ext cx="450306" cy="423140"/>
            <a:chOff x="3444913" y="4566091"/>
            <a:chExt cx="450306" cy="423140"/>
          </a:xfrm>
          <a:solidFill>
            <a:schemeClr val="accent1">
              <a:alpha val="50000"/>
            </a:schemeClr>
          </a:solidFill>
        </p:grpSpPr>
        <p:sp>
          <p:nvSpPr>
            <p:cNvPr id="62" name="타원 61"/>
            <p:cNvSpPr/>
            <p:nvPr userDrawn="1"/>
          </p:nvSpPr>
          <p:spPr bwMode="auto">
            <a:xfrm>
              <a:off x="3444913" y="4576336"/>
              <a:ext cx="450306" cy="39339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496" y="4566091"/>
              <a:ext cx="423140" cy="42314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6" name="그룹 65"/>
          <p:cNvGrpSpPr/>
          <p:nvPr/>
        </p:nvGrpSpPr>
        <p:grpSpPr>
          <a:xfrm>
            <a:off x="871933" y="2130317"/>
            <a:ext cx="455988" cy="423140"/>
            <a:chOff x="2669886" y="3706640"/>
            <a:chExt cx="455988" cy="423140"/>
          </a:xfrm>
        </p:grpSpPr>
        <p:sp>
          <p:nvSpPr>
            <p:cNvPr id="67" name="타원 66"/>
            <p:cNvSpPr/>
            <p:nvPr userDrawn="1"/>
          </p:nvSpPr>
          <p:spPr bwMode="auto">
            <a:xfrm>
              <a:off x="2669886" y="3717190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734" y="3706640"/>
              <a:ext cx="423140" cy="423140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477045" y="1685641"/>
            <a:ext cx="450306" cy="423140"/>
            <a:chOff x="468317" y="4167397"/>
            <a:chExt cx="450306" cy="423140"/>
          </a:xfrm>
          <a:solidFill>
            <a:schemeClr val="accent1">
              <a:alpha val="50000"/>
            </a:schemeClr>
          </a:solidFill>
        </p:grpSpPr>
        <p:sp>
          <p:nvSpPr>
            <p:cNvPr id="70" name="타원 69"/>
            <p:cNvSpPr/>
            <p:nvPr/>
          </p:nvSpPr>
          <p:spPr bwMode="auto">
            <a:xfrm>
              <a:off x="468317" y="4182268"/>
              <a:ext cx="450306" cy="39339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3" y="4167397"/>
              <a:ext cx="423140" cy="42314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72" name="모서리가 둥근 직사각형 71"/>
          <p:cNvSpPr/>
          <p:nvPr/>
        </p:nvSpPr>
        <p:spPr bwMode="auto">
          <a:xfrm>
            <a:off x="388904" y="1676116"/>
            <a:ext cx="1447450" cy="4341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2">
                <a:lumMod val="95000"/>
                <a:alpha val="19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388903" y="2735647"/>
            <a:ext cx="1458486" cy="383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Button Event Handler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1" name="직선 화살표 연결선 80"/>
          <p:cNvCxnSpPr>
            <a:stCxn id="68" idx="2"/>
            <a:endCxn id="73" idx="0"/>
          </p:cNvCxnSpPr>
          <p:nvPr/>
        </p:nvCxnSpPr>
        <p:spPr>
          <a:xfrm>
            <a:off x="1116351" y="2553457"/>
            <a:ext cx="1795" cy="182190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텍스트 상자 2"/>
          <p:cNvSpPr txBox="1">
            <a:spLocks noChangeArrowheads="1"/>
          </p:cNvSpPr>
          <p:nvPr/>
        </p:nvSpPr>
        <p:spPr bwMode="auto">
          <a:xfrm>
            <a:off x="6666865" y="1371470"/>
            <a:ext cx="5219700" cy="189627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3600" tIns="3600" rIns="3600" bIns="360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(sender, e);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.PlayerStatusProperty.PropertyName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switch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Element.PlayerStatus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case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Control.Start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break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case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.Paused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Control.Pause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break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631616" y="3118772"/>
            <a:ext cx="755" cy="235439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606908" y="3123101"/>
            <a:ext cx="13436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PlayerStatus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왼쪽/오른쪽 화살표 설명선 57"/>
          <p:cNvSpPr/>
          <p:nvPr/>
        </p:nvSpPr>
        <p:spPr bwMode="auto">
          <a:xfrm>
            <a:off x="1723565" y="1527799"/>
            <a:ext cx="828562" cy="693124"/>
          </a:xfrm>
          <a:prstGeom prst="leftRightArrowCallou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50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bg2">
                    <a:lumMod val="85000"/>
                  </a:schemeClr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bg2">
                  <a:lumMod val="8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왼쪽/오른쪽 화살표 설명선 27"/>
          <p:cNvSpPr/>
          <p:nvPr/>
        </p:nvSpPr>
        <p:spPr bwMode="auto">
          <a:xfrm>
            <a:off x="1722992" y="3139442"/>
            <a:ext cx="828562" cy="69312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" name="그림 47">
            <a:extLst>
              <a:ext uri="{FF2B5EF4-FFF2-40B4-BE49-F238E27FC236}">
                <a16:creationId xmlns:a16="http://schemas.microsoft.com/office/drawing/2014/main" id="{7730166C-6C42-4DEC-A837-F910043DE4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22" y="5691506"/>
            <a:ext cx="296321" cy="286501"/>
          </a:xfrm>
          <a:prstGeom prst="rect">
            <a:avLst/>
          </a:prstGeom>
        </p:spPr>
      </p:pic>
      <p:sp>
        <p:nvSpPr>
          <p:cNvPr id="84" name="텍스트 상자 2"/>
          <p:cNvSpPr txBox="1">
            <a:spLocks noChangeArrowheads="1"/>
          </p:cNvSpPr>
          <p:nvPr/>
        </p:nvSpPr>
        <p:spPr bwMode="auto">
          <a:xfrm>
            <a:off x="6656705" y="3692663"/>
            <a:ext cx="5219700" cy="202021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3600" tIns="3600" rIns="3600" bIns="36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OnElementPropertyChanged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71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.OnElementPropertyChanged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(sender, e);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.CurrentStatusProperty.PropertyName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switch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Element.CurrentStatus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{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case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.Ready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|| 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indent="12065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.Paused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    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player.Start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break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case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.Paused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player.State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71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PlayerState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    </a:t>
            </a:r>
            <a:r>
              <a:rPr lang="en-US" sz="71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player.Pause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    </a:t>
            </a:r>
            <a:r>
              <a:rPr lang="en-US" sz="71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break</a:t>
            </a:r>
            <a:r>
              <a:rPr lang="en-US" sz="71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71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pic>
        <p:nvPicPr>
          <p:cNvPr id="50" name="그림 42">
            <a:extLst>
              <a:ext uri="{FF2B5EF4-FFF2-40B4-BE49-F238E27FC236}">
                <a16:creationId xmlns:a16="http://schemas.microsoft.com/office/drawing/2014/main" id="{C7297D53-6ABF-4865-AB43-E8603C707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34" y="3167178"/>
            <a:ext cx="323728" cy="3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414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Binding between View and </a:t>
            </a:r>
            <a:r>
              <a:rPr lang="en-US" altLang="ko-KR" sz="4400" dirty="0" err="1"/>
              <a:t>ViewModel</a:t>
            </a:r>
            <a:endParaRPr lang="ko-KR" altLang="en-US" dirty="0"/>
          </a:p>
        </p:txBody>
      </p:sp>
      <p:sp>
        <p:nvSpPr>
          <p:cNvPr id="69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10259395" y="3969624"/>
            <a:ext cx="1745603" cy="2012886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MediaRenderingView</a:t>
            </a:r>
            <a:endParaRPr lang="ko-KR" altLang="en-US" sz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9310172" y="1201442"/>
            <a:ext cx="2706446" cy="2627607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PlayerPageViewModel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419771" y="2516489"/>
            <a:ext cx="2392016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SelectedVideo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9419770" y="1671367"/>
            <a:ext cx="2392017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ControlButtonCommand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596359" y="2171767"/>
            <a:ext cx="146065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SelectedVideo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1" name="직선 화살표 연결선 80"/>
          <p:cNvCxnSpPr>
            <a:stCxn id="72" idx="2"/>
            <a:endCxn id="71" idx="0"/>
          </p:cNvCxnSpPr>
          <p:nvPr/>
        </p:nvCxnSpPr>
        <p:spPr>
          <a:xfrm>
            <a:off x="10615779" y="2091195"/>
            <a:ext cx="0" cy="42529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 bwMode="auto">
          <a:xfrm>
            <a:off x="10371809" y="4062791"/>
            <a:ext cx="1510709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CurrentVideo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왼쪽/오른쪽 화살표 설명선 82"/>
          <p:cNvSpPr/>
          <p:nvPr/>
        </p:nvSpPr>
        <p:spPr bwMode="auto">
          <a:xfrm rot="16200000">
            <a:off x="10836433" y="3131354"/>
            <a:ext cx="1169750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235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0391320" y="5269926"/>
            <a:ext cx="1510247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0386597" y="4674678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10747848" y="4448868"/>
            <a:ext cx="252" cy="20676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731028" y="4430812"/>
            <a:ext cx="121860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CurrentVideo.Path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9448345" y="3316111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왼쪽/오른쪽 화살표 설명선 92"/>
          <p:cNvSpPr/>
          <p:nvPr/>
        </p:nvSpPr>
        <p:spPr bwMode="auto">
          <a:xfrm>
            <a:off x="1753368" y="3218734"/>
            <a:ext cx="7740435" cy="651932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3840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왼쪽/위쪽 화살표 93"/>
          <p:cNvSpPr/>
          <p:nvPr/>
        </p:nvSpPr>
        <p:spPr bwMode="auto">
          <a:xfrm rot="5400000">
            <a:off x="8928971" y="4203642"/>
            <a:ext cx="2037720" cy="847955"/>
          </a:xfrm>
          <a:prstGeom prst="leftUpArrow">
            <a:avLst>
              <a:gd name="adj1" fmla="val 16014"/>
              <a:gd name="adj2" fmla="val 19384"/>
              <a:gd name="adj3" fmla="val 18260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310172" y="5322378"/>
            <a:ext cx="760959" cy="3116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72000" tIns="72000" rIns="7200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accent1"/>
                </a:solidFill>
              </a:rPr>
              <a:t>BINDING</a:t>
            </a:r>
            <a:endParaRPr lang="ko-KR" altLang="en-US" sz="1200" dirty="0" err="1">
              <a:solidFill>
                <a:schemeClr val="accent1"/>
              </a:solidFill>
            </a:endParaRPr>
          </a:p>
        </p:txBody>
      </p:sp>
      <p:sp>
        <p:nvSpPr>
          <p:cNvPr id="43" name="텍스트 상자 2"/>
          <p:cNvSpPr txBox="1">
            <a:spLocks noChangeArrowheads="1"/>
          </p:cNvSpPr>
          <p:nvPr/>
        </p:nvSpPr>
        <p:spPr bwMode="auto">
          <a:xfrm>
            <a:off x="2014415" y="2614951"/>
            <a:ext cx="3424237" cy="201266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clr-namespace:VideoPlayerLite.ViewModels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x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"VideoPlayerLite.Views.PlayerPage"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FetchVideoCommand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"{</a:t>
            </a:r>
            <a:r>
              <a:rPr lang="en-US" sz="9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FetchSelectedVideoCommand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PlayerPageViewModel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/&gt;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&lt;/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4" name="텍스트 상자 2"/>
          <p:cNvSpPr txBox="1">
            <a:spLocks noChangeArrowheads="1"/>
          </p:cNvSpPr>
          <p:nvPr/>
        </p:nvSpPr>
        <p:spPr bwMode="auto">
          <a:xfrm>
            <a:off x="2014415" y="4658546"/>
            <a:ext cx="3424237" cy="135813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.Create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PlayerPage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.Stopped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BindingMode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.TwoWay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set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5" name="텍스트 상자 2"/>
          <p:cNvSpPr txBox="1">
            <a:spLocks noChangeArrowheads="1"/>
          </p:cNvSpPr>
          <p:nvPr/>
        </p:nvSpPr>
        <p:spPr bwMode="auto">
          <a:xfrm>
            <a:off x="5817395" y="2780487"/>
            <a:ext cx="3434272" cy="147058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currentStatus;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CurrentStatus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currentStatus;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set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currentStatus =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value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OnPropertyChanged();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텍스트 상자 2"/>
          <p:cNvSpPr txBox="1">
            <a:spLocks noChangeArrowheads="1"/>
          </p:cNvSpPr>
          <p:nvPr/>
        </p:nvSpPr>
        <p:spPr bwMode="auto">
          <a:xfrm>
            <a:off x="6348578" y="4398068"/>
            <a:ext cx="3854889" cy="76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="VideoPlayerLite.Views.MediaRenderingView"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0" name="모서리가 둥근 직사각형 21">
            <a:extLst>
              <a:ext uri="{FF2B5EF4-FFF2-40B4-BE49-F238E27FC236}">
                <a16:creationId xmlns:a16="http://schemas.microsoft.com/office/drawing/2014/main" id="{22F6A98B-2232-41AE-98EA-792B3E425AE1}"/>
              </a:ext>
            </a:extLst>
          </p:cNvPr>
          <p:cNvSpPr/>
          <p:nvPr/>
        </p:nvSpPr>
        <p:spPr bwMode="auto">
          <a:xfrm>
            <a:off x="44747" y="1168049"/>
            <a:ext cx="1745603" cy="4815841"/>
          </a:xfrm>
          <a:prstGeom prst="roundRect">
            <a:avLst>
              <a:gd name="adj" fmla="val 957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모서리가 둥근 직사각형 59">
            <a:extLst>
              <a:ext uri="{FF2B5EF4-FFF2-40B4-BE49-F238E27FC236}">
                <a16:creationId xmlns:a16="http://schemas.microsoft.com/office/drawing/2014/main" id="{22E4F96B-8119-4190-943B-6ADBC5113206}"/>
              </a:ext>
            </a:extLst>
          </p:cNvPr>
          <p:cNvSpPr/>
          <p:nvPr/>
        </p:nvSpPr>
        <p:spPr bwMode="auto">
          <a:xfrm>
            <a:off x="207579" y="3321422"/>
            <a:ext cx="1437926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2" name="그룹 60">
            <a:extLst>
              <a:ext uri="{FF2B5EF4-FFF2-40B4-BE49-F238E27FC236}">
                <a16:creationId xmlns:a16="http://schemas.microsoft.com/office/drawing/2014/main" id="{190FBCC3-B952-4D16-B766-3EE3975C14C6}"/>
              </a:ext>
            </a:extLst>
          </p:cNvPr>
          <p:cNvGrpSpPr/>
          <p:nvPr/>
        </p:nvGrpSpPr>
        <p:grpSpPr>
          <a:xfrm>
            <a:off x="1102689" y="1656908"/>
            <a:ext cx="450306" cy="423140"/>
            <a:chOff x="3444913" y="4566091"/>
            <a:chExt cx="450306" cy="423140"/>
          </a:xfrm>
          <a:solidFill>
            <a:schemeClr val="accent1">
              <a:alpha val="50000"/>
            </a:schemeClr>
          </a:solidFill>
        </p:grpSpPr>
        <p:sp>
          <p:nvSpPr>
            <p:cNvPr id="47" name="타원 61">
              <a:extLst>
                <a:ext uri="{FF2B5EF4-FFF2-40B4-BE49-F238E27FC236}">
                  <a16:creationId xmlns:a16="http://schemas.microsoft.com/office/drawing/2014/main" id="{4E641E0C-D7AC-4DAA-8A44-763B9CAF60A5}"/>
                </a:ext>
              </a:extLst>
            </p:cNvPr>
            <p:cNvSpPr/>
            <p:nvPr userDrawn="1"/>
          </p:nvSpPr>
          <p:spPr bwMode="auto">
            <a:xfrm>
              <a:off x="3444913" y="4576336"/>
              <a:ext cx="450306" cy="39339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그림 64">
              <a:extLst>
                <a:ext uri="{FF2B5EF4-FFF2-40B4-BE49-F238E27FC236}">
                  <a16:creationId xmlns:a16="http://schemas.microsoft.com/office/drawing/2014/main" id="{6D6338EE-D2D0-4112-9FAE-BD1B31766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496" y="4566091"/>
              <a:ext cx="423140" cy="42314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그룹 65">
            <a:extLst>
              <a:ext uri="{FF2B5EF4-FFF2-40B4-BE49-F238E27FC236}">
                <a16:creationId xmlns:a16="http://schemas.microsoft.com/office/drawing/2014/main" id="{62998313-4C68-47E2-87A0-EF14AFC5E03A}"/>
              </a:ext>
            </a:extLst>
          </p:cNvPr>
          <p:cNvGrpSpPr/>
          <p:nvPr/>
        </p:nvGrpSpPr>
        <p:grpSpPr>
          <a:xfrm>
            <a:off x="681084" y="2097528"/>
            <a:ext cx="455988" cy="423140"/>
            <a:chOff x="2669886" y="3706640"/>
            <a:chExt cx="455988" cy="423140"/>
          </a:xfrm>
        </p:grpSpPr>
        <p:sp>
          <p:nvSpPr>
            <p:cNvPr id="50" name="타원 66">
              <a:extLst>
                <a:ext uri="{FF2B5EF4-FFF2-40B4-BE49-F238E27FC236}">
                  <a16:creationId xmlns:a16="http://schemas.microsoft.com/office/drawing/2014/main" id="{28E77E14-6856-4544-B769-AA136306FDFD}"/>
                </a:ext>
              </a:extLst>
            </p:cNvPr>
            <p:cNvSpPr/>
            <p:nvPr userDrawn="1"/>
          </p:nvSpPr>
          <p:spPr bwMode="auto">
            <a:xfrm>
              <a:off x="2669886" y="3717190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1" name="그림 67">
              <a:extLst>
                <a:ext uri="{FF2B5EF4-FFF2-40B4-BE49-F238E27FC236}">
                  <a16:creationId xmlns:a16="http://schemas.microsoft.com/office/drawing/2014/main" id="{C60811BA-3293-4780-B2C3-DD83A47A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734" y="3706640"/>
              <a:ext cx="423140" cy="423140"/>
            </a:xfrm>
            <a:prstGeom prst="rect">
              <a:avLst/>
            </a:prstGeom>
          </p:spPr>
        </p:pic>
      </p:grpSp>
      <p:grpSp>
        <p:nvGrpSpPr>
          <p:cNvPr id="52" name="그룹 68">
            <a:extLst>
              <a:ext uri="{FF2B5EF4-FFF2-40B4-BE49-F238E27FC236}">
                <a16:creationId xmlns:a16="http://schemas.microsoft.com/office/drawing/2014/main" id="{84FAA574-2D09-4408-9F75-A34AF0E1119E}"/>
              </a:ext>
            </a:extLst>
          </p:cNvPr>
          <p:cNvGrpSpPr/>
          <p:nvPr/>
        </p:nvGrpSpPr>
        <p:grpSpPr>
          <a:xfrm>
            <a:off x="286196" y="1652852"/>
            <a:ext cx="450306" cy="423140"/>
            <a:chOff x="468317" y="4167397"/>
            <a:chExt cx="450306" cy="423140"/>
          </a:xfrm>
          <a:solidFill>
            <a:schemeClr val="accent1">
              <a:alpha val="50000"/>
            </a:schemeClr>
          </a:solidFill>
        </p:grpSpPr>
        <p:sp>
          <p:nvSpPr>
            <p:cNvPr id="53" name="타원 69">
              <a:extLst>
                <a:ext uri="{FF2B5EF4-FFF2-40B4-BE49-F238E27FC236}">
                  <a16:creationId xmlns:a16="http://schemas.microsoft.com/office/drawing/2014/main" id="{BC1E416B-F1B9-42B3-AC5C-5DB6768328E1}"/>
                </a:ext>
              </a:extLst>
            </p:cNvPr>
            <p:cNvSpPr/>
            <p:nvPr/>
          </p:nvSpPr>
          <p:spPr bwMode="auto">
            <a:xfrm>
              <a:off x="468317" y="4182268"/>
              <a:ext cx="450306" cy="39339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그림 70">
              <a:extLst>
                <a:ext uri="{FF2B5EF4-FFF2-40B4-BE49-F238E27FC236}">
                  <a16:creationId xmlns:a16="http://schemas.microsoft.com/office/drawing/2014/main" id="{AE291A79-C70C-4E94-A78C-56FC7CFD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3" y="4167397"/>
              <a:ext cx="423140" cy="42314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5" name="모서리가 둥근 직사각형 71">
            <a:extLst>
              <a:ext uri="{FF2B5EF4-FFF2-40B4-BE49-F238E27FC236}">
                <a16:creationId xmlns:a16="http://schemas.microsoft.com/office/drawing/2014/main" id="{EDC0E914-3632-4D5F-A1C8-3D0263705C9D}"/>
              </a:ext>
            </a:extLst>
          </p:cNvPr>
          <p:cNvSpPr/>
          <p:nvPr/>
        </p:nvSpPr>
        <p:spPr bwMode="auto">
          <a:xfrm>
            <a:off x="198055" y="1643327"/>
            <a:ext cx="1447450" cy="4341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2">
                <a:lumMod val="95000"/>
                <a:alpha val="19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직사각형 72">
            <a:extLst>
              <a:ext uri="{FF2B5EF4-FFF2-40B4-BE49-F238E27FC236}">
                <a16:creationId xmlns:a16="http://schemas.microsoft.com/office/drawing/2014/main" id="{53BECF8F-638E-44CB-9924-CC0EB5CD7189}"/>
              </a:ext>
            </a:extLst>
          </p:cNvPr>
          <p:cNvSpPr/>
          <p:nvPr/>
        </p:nvSpPr>
        <p:spPr bwMode="auto">
          <a:xfrm>
            <a:off x="198054" y="2702858"/>
            <a:ext cx="1458486" cy="383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Button Event Handler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9" name="직선 화살표 연결선 80">
            <a:extLst>
              <a:ext uri="{FF2B5EF4-FFF2-40B4-BE49-F238E27FC236}">
                <a16:creationId xmlns:a16="http://schemas.microsoft.com/office/drawing/2014/main" id="{D59692E0-1C3B-4A21-9A63-139904733DBB}"/>
              </a:ext>
            </a:extLst>
          </p:cNvPr>
          <p:cNvCxnSpPr>
            <a:stCxn id="51" idx="2"/>
            <a:endCxn id="57" idx="0"/>
          </p:cNvCxnSpPr>
          <p:nvPr/>
        </p:nvCxnSpPr>
        <p:spPr>
          <a:xfrm>
            <a:off x="925502" y="2520668"/>
            <a:ext cx="1795" cy="182190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1">
            <a:extLst>
              <a:ext uri="{FF2B5EF4-FFF2-40B4-BE49-F238E27FC236}">
                <a16:creationId xmlns:a16="http://schemas.microsoft.com/office/drawing/2014/main" id="{25865BC9-F022-4BCA-96D3-38A5F83B1C67}"/>
              </a:ext>
            </a:extLst>
          </p:cNvPr>
          <p:cNvCxnSpPr/>
          <p:nvPr/>
        </p:nvCxnSpPr>
        <p:spPr>
          <a:xfrm flipH="1">
            <a:off x="440767" y="3085983"/>
            <a:ext cx="755" cy="235439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82">
            <a:extLst>
              <a:ext uri="{FF2B5EF4-FFF2-40B4-BE49-F238E27FC236}">
                <a16:creationId xmlns:a16="http://schemas.microsoft.com/office/drawing/2014/main" id="{7E7F65B6-784F-496B-A498-7EAD94E6440F}"/>
              </a:ext>
            </a:extLst>
          </p:cNvPr>
          <p:cNvSpPr/>
          <p:nvPr/>
        </p:nvSpPr>
        <p:spPr>
          <a:xfrm>
            <a:off x="416059" y="3090312"/>
            <a:ext cx="13436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PlayerStatus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745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 bwMode="auto">
          <a:xfrm>
            <a:off x="9360623" y="2070654"/>
            <a:ext cx="2281996" cy="26721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450188" y="2070655"/>
            <a:ext cx="2281996" cy="26721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3514265" y="2075148"/>
            <a:ext cx="2281996" cy="26721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551403" y="2125998"/>
            <a:ext cx="2281996" cy="26721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B30B1-56D6-463C-9D6D-15EDD6D8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Procedure to control the player: Next &amp; Previous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19C38-0541-43D8-89C5-51757529DF21}"/>
              </a:ext>
            </a:extLst>
          </p:cNvPr>
          <p:cNvSpPr txBox="1"/>
          <p:nvPr/>
        </p:nvSpPr>
        <p:spPr>
          <a:xfrm>
            <a:off x="556542" y="3087168"/>
            <a:ext cx="2276856" cy="749808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Play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Next/Previous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3AEC-7F16-49BE-9CA7-5EAC04149586}"/>
              </a:ext>
            </a:extLst>
          </p:cNvPr>
          <p:cNvSpPr txBox="1"/>
          <p:nvPr/>
        </p:nvSpPr>
        <p:spPr>
          <a:xfrm>
            <a:off x="6461351" y="3087168"/>
            <a:ext cx="2276856" cy="749808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Change Element Property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5D8CF-BFD1-4091-A0C2-1BFE0DA1D690}"/>
              </a:ext>
            </a:extLst>
          </p:cNvPr>
          <p:cNvSpPr/>
          <p:nvPr/>
        </p:nvSpPr>
        <p:spPr bwMode="auto">
          <a:xfrm>
            <a:off x="2946257" y="3273156"/>
            <a:ext cx="47809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92FCF3-EDEF-4691-A958-A716B8678D85}"/>
              </a:ext>
            </a:extLst>
          </p:cNvPr>
          <p:cNvSpPr/>
          <p:nvPr/>
        </p:nvSpPr>
        <p:spPr bwMode="auto">
          <a:xfrm>
            <a:off x="5880031" y="3268664"/>
            <a:ext cx="47809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93C37-D96C-4E86-8079-3EDE1CAD98FB}"/>
              </a:ext>
            </a:extLst>
          </p:cNvPr>
          <p:cNvSpPr txBox="1"/>
          <p:nvPr/>
        </p:nvSpPr>
        <p:spPr>
          <a:xfrm>
            <a:off x="556542" y="3836977"/>
            <a:ext cx="2276855" cy="914536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View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(</a:t>
            </a:r>
            <a:r>
              <a:rPr lang="en-US" sz="2000" i="1" dirty="0" err="1">
                <a:solidFill>
                  <a:schemeClr val="accent1"/>
                </a:solidFill>
              </a:rPr>
              <a:t>PlayerPage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FA68C-BE0B-4EFE-A526-2912D593F655}"/>
              </a:ext>
            </a:extLst>
          </p:cNvPr>
          <p:cNvSpPr txBox="1"/>
          <p:nvPr/>
        </p:nvSpPr>
        <p:spPr>
          <a:xfrm>
            <a:off x="3516835" y="3777345"/>
            <a:ext cx="2276856" cy="911386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ts val="1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</a:rPr>
              <a:t>ViewModel</a:t>
            </a:r>
            <a:endParaRPr lang="en-US" sz="2000" dirty="0">
              <a:solidFill>
                <a:schemeClr val="accent1"/>
              </a:solidFill>
            </a:endParaRPr>
          </a:p>
          <a:p>
            <a:pPr algn="ctr">
              <a:lnSpc>
                <a:spcPts val="1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&amp;</a:t>
            </a:r>
          </a:p>
          <a:p>
            <a:pPr algn="ctr">
              <a:lnSpc>
                <a:spcPts val="1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D6271-D9FD-4978-90C7-E11D07EC198E}"/>
              </a:ext>
            </a:extLst>
          </p:cNvPr>
          <p:cNvSpPr txBox="1"/>
          <p:nvPr/>
        </p:nvSpPr>
        <p:spPr>
          <a:xfrm>
            <a:off x="6461350" y="3836976"/>
            <a:ext cx="2276857" cy="822571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chemeClr val="accent1"/>
                </a:solidFill>
              </a:rPr>
              <a:t>View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en-US" altLang="ko-KR" sz="1600" i="1" dirty="0" err="1">
                <a:solidFill>
                  <a:schemeClr val="accent1"/>
                </a:solidFill>
              </a:rPr>
              <a:t>MediaRenderingView</a:t>
            </a:r>
            <a:r>
              <a:rPr lang="en-US" altLang="ko-KR" sz="16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556542" y="2258125"/>
            <a:ext cx="2276855" cy="844498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ControlButtonCommand</a:t>
            </a:r>
            <a:endParaRPr lang="en-US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chemeClr val="accent1"/>
                </a:solidFill>
              </a:rPr>
              <a:t>BindableProperty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3516835" y="2208176"/>
            <a:ext cx="2293272" cy="878991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i="1" dirty="0" err="1">
                <a:solidFill>
                  <a:schemeClr val="accent1"/>
                </a:solidFill>
              </a:rPr>
              <a:t>ControlButtonCommand</a:t>
            </a:r>
            <a:endParaRPr lang="en-US" altLang="ko-KR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i="1" dirty="0" err="1">
                <a:solidFill>
                  <a:schemeClr val="accent1"/>
                </a:solidFill>
              </a:rPr>
              <a:t>CurrentVideo</a:t>
            </a:r>
            <a:endParaRPr lang="en-US" altLang="ko-KR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ko-KR" sz="14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1BA13-E81D-48D7-BCD3-50E2F011BA7B}"/>
              </a:ext>
            </a:extLst>
          </p:cNvPr>
          <p:cNvSpPr txBox="1"/>
          <p:nvPr/>
        </p:nvSpPr>
        <p:spPr>
          <a:xfrm>
            <a:off x="3516835" y="3087168"/>
            <a:ext cx="2276856" cy="749808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1"/>
                </a:solidFill>
              </a:rPr>
              <a:t>Find &amp; Set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1"/>
                </a:solidFill>
              </a:rPr>
              <a:t>Current Video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F3AEC-7F16-49BE-9CA7-5EAC04149586}"/>
              </a:ext>
            </a:extLst>
          </p:cNvPr>
          <p:cNvSpPr txBox="1"/>
          <p:nvPr/>
        </p:nvSpPr>
        <p:spPr>
          <a:xfrm>
            <a:off x="9369806" y="3087168"/>
            <a:ext cx="2276856" cy="749808"/>
          </a:xfrm>
          <a:prstGeom prst="rect">
            <a:avLst/>
          </a:prstGeom>
          <a:solidFill>
            <a:schemeClr val="accent1"/>
          </a:solidFill>
        </p:spPr>
        <p:txBody>
          <a:bodyPr wrap="square" lIns="9144" tIns="9144" rIns="9144" bIns="9144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Play next/</a:t>
            </a:r>
            <a:r>
              <a:rPr lang="en-US" sz="2400" dirty="0" err="1">
                <a:solidFill>
                  <a:schemeClr val="bg1"/>
                </a:solidFill>
              </a:rPr>
              <a:t>prev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Arrow: Right 7">
            <a:extLst>
              <a:ext uri="{FF2B5EF4-FFF2-40B4-BE49-F238E27FC236}">
                <a16:creationId xmlns:a16="http://schemas.microsoft.com/office/drawing/2014/main" id="{CE92FCF3-EDEF-4691-A958-A716B8678D85}"/>
              </a:ext>
            </a:extLst>
          </p:cNvPr>
          <p:cNvSpPr/>
          <p:nvPr/>
        </p:nvSpPr>
        <p:spPr bwMode="auto">
          <a:xfrm>
            <a:off x="8820519" y="3268663"/>
            <a:ext cx="478099" cy="39286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D6271-D9FD-4978-90C7-E11D07EC198E}"/>
              </a:ext>
            </a:extLst>
          </p:cNvPr>
          <p:cNvSpPr txBox="1"/>
          <p:nvPr/>
        </p:nvSpPr>
        <p:spPr>
          <a:xfrm>
            <a:off x="9369806" y="3836976"/>
            <a:ext cx="2269952" cy="822571"/>
          </a:xfrm>
          <a:prstGeom prst="rect">
            <a:avLst/>
          </a:prstGeom>
          <a:noFill/>
        </p:spPr>
        <p:txBody>
          <a:bodyPr wrap="square" lIns="9144" tIns="9144" rIns="9144" bIns="9144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 err="1">
                <a:solidFill>
                  <a:schemeClr val="accent1"/>
                </a:solidFill>
              </a:rPr>
              <a:t>CustomRenderer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100" i="1" dirty="0">
                <a:solidFill>
                  <a:schemeClr val="accent1"/>
                </a:solidFill>
              </a:rPr>
              <a:t>(</a:t>
            </a:r>
            <a:r>
              <a:rPr lang="en-US" altLang="ko-KR" sz="1100" i="1" dirty="0" err="1">
                <a:solidFill>
                  <a:schemeClr val="accent1"/>
                </a:solidFill>
              </a:rPr>
              <a:t>MediaRenderingViewRenderer</a:t>
            </a:r>
            <a:r>
              <a:rPr lang="en-US" altLang="ko-KR" sz="1100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6461350" y="2208176"/>
            <a:ext cx="2270833" cy="888046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i="1" dirty="0" err="1">
                <a:solidFill>
                  <a:schemeClr val="accent1"/>
                </a:solidFill>
              </a:rPr>
              <a:t>CurrentVideo</a:t>
            </a:r>
            <a:endParaRPr lang="en-US" altLang="ko-KR" sz="14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 err="1">
                <a:solidFill>
                  <a:schemeClr val="accent1"/>
                </a:solidFill>
              </a:rPr>
              <a:t>BindableProperty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EC317-1968-4663-B7F3-9FBA7AF343A4}"/>
              </a:ext>
            </a:extLst>
          </p:cNvPr>
          <p:cNvSpPr txBox="1"/>
          <p:nvPr/>
        </p:nvSpPr>
        <p:spPr>
          <a:xfrm>
            <a:off x="9369806" y="2258125"/>
            <a:ext cx="2269952" cy="775226"/>
          </a:xfrm>
          <a:prstGeom prst="rect">
            <a:avLst/>
          </a:prstGeom>
          <a:noFill/>
        </p:spPr>
        <p:txBody>
          <a:bodyPr wrap="square" lIns="9144" tIns="9144" rIns="9144" bIns="9144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 err="1">
                <a:solidFill>
                  <a:schemeClr val="accent1"/>
                </a:solidFill>
              </a:rPr>
              <a:t>OnElementPropertyChanged</a:t>
            </a:r>
            <a:endParaRPr lang="en-US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0160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267325" y="3608758"/>
            <a:ext cx="6733122" cy="2407476"/>
          </a:xfrm>
          <a:prstGeom prst="roundRect">
            <a:avLst>
              <a:gd name="adj" fmla="val 649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err="1"/>
              <a:t>MediaRenderingViewRenderer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ViewRenderer</a:t>
            </a:r>
            <a:r>
              <a:rPr lang="en-US" altLang="ko-KR" sz="1200" b="1" dirty="0"/>
              <a:t>&lt;</a:t>
            </a:r>
            <a:r>
              <a:rPr lang="en-US" altLang="ko-KR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MediaRenderingView</a:t>
            </a:r>
            <a:r>
              <a:rPr lang="en-US" altLang="ko-KR" sz="1200" b="1" dirty="0"/>
              <a:t>, 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MediaView</a:t>
            </a:r>
            <a:r>
              <a:rPr lang="en-US" altLang="ko-KR" sz="1200" b="1" dirty="0"/>
              <a:t>&gt;</a:t>
            </a:r>
            <a:endParaRPr lang="ko-KR" altLang="en-US" sz="12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267325" y="1200838"/>
            <a:ext cx="6733122" cy="2340634"/>
          </a:xfrm>
          <a:prstGeom prst="roundRect">
            <a:avLst>
              <a:gd name="adj" fmla="val 649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146304" rIns="1836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err="1"/>
              <a:t>MediaRenderingViewRenderer</a:t>
            </a:r>
            <a:r>
              <a:rPr lang="en-US" altLang="ko-KR" sz="1200" b="1" dirty="0"/>
              <a:t> : </a:t>
            </a:r>
            <a:r>
              <a:rPr lang="en-US" altLang="ko-KR" sz="1200" b="1" dirty="0" err="1"/>
              <a:t>ViewRenderer</a:t>
            </a:r>
            <a:r>
              <a:rPr lang="en-US" altLang="ko-KR" sz="1200" b="1" dirty="0"/>
              <a:t>&lt;</a:t>
            </a:r>
            <a:r>
              <a:rPr lang="en-US" altLang="ko-KR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MediaRenderingView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en-US" altLang="ko-KR" sz="1200" b="1" dirty="0"/>
              <a:t> </a:t>
            </a:r>
            <a:r>
              <a:rPr lang="en-US" altLang="ko-KR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VideoView</a:t>
            </a:r>
            <a:r>
              <a:rPr lang="en-US" altLang="ko-KR" sz="1200" b="1" dirty="0"/>
              <a:t>&gt;</a:t>
            </a:r>
            <a:endParaRPr lang="ko-KR" altLang="en-US" sz="1200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75782" y="3709675"/>
            <a:ext cx="1173280" cy="9466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Element</a:t>
            </a:r>
            <a:endParaRPr lang="ko-KR" altLang="en-US" sz="12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75782" y="4673065"/>
            <a:ext cx="1173280" cy="468089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Control</a:t>
            </a:r>
            <a:endParaRPr lang="en-US" altLang="ko-KR" sz="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Tizen.Multimedia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/>
                </a:solidFill>
              </a:rPr>
              <a:t>MediaView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5431097" y="4307697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426374" y="3969624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Procedure to control the player: Next &amp; Previous</a:t>
            </a:r>
            <a:endParaRPr lang="ko-KR" altLang="en-US" sz="4400" dirty="0"/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3287095" y="3969624"/>
            <a:ext cx="1745603" cy="2012886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MediaRenderingView</a:t>
            </a:r>
            <a:endParaRPr lang="ko-KR" altLang="en-US" sz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18822" y="1201442"/>
            <a:ext cx="2706446" cy="2627607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PlayerPageViewModel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2428421" y="2516489"/>
            <a:ext cx="2392016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SelectedVideo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428420" y="1671367"/>
            <a:ext cx="2392017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ControlButtonCommand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03409" y="2171767"/>
            <a:ext cx="1460657" cy="230832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SelectedVideo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" name="직선 화살표 연결선 39"/>
          <p:cNvCxnSpPr>
            <a:stCxn id="37" idx="2"/>
            <a:endCxn id="35" idx="0"/>
          </p:cNvCxnSpPr>
          <p:nvPr/>
        </p:nvCxnSpPr>
        <p:spPr>
          <a:xfrm>
            <a:off x="3624429" y="2091195"/>
            <a:ext cx="0" cy="42529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 bwMode="auto">
          <a:xfrm>
            <a:off x="3399509" y="4062791"/>
            <a:ext cx="1510709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CurrentVideo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왼쪽/오른쪽 화살표 설명선 25"/>
          <p:cNvSpPr/>
          <p:nvPr/>
        </p:nvSpPr>
        <p:spPr bwMode="auto">
          <a:xfrm rot="16200000">
            <a:off x="3845083" y="3131354"/>
            <a:ext cx="1169750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235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419020" y="5269926"/>
            <a:ext cx="1510247" cy="376552"/>
          </a:xfrm>
          <a:prstGeom prst="roundRect">
            <a:avLst/>
          </a:prstGeom>
          <a:solidFill>
            <a:schemeClr val="bg1">
              <a:alpha val="16000"/>
            </a:schemeClr>
          </a:solidFill>
          <a:ln>
            <a:solidFill>
              <a:schemeClr val="tx2">
                <a:alpha val="2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bg2">
                    <a:lumMod val="95000"/>
                  </a:schemeClr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bg2">
                  <a:lumMod val="9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414297" y="4674678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775548" y="4448868"/>
            <a:ext cx="252" cy="20676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707926" y="4430812"/>
            <a:ext cx="121860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CurrentVideo.Path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31" name="꺾인 연결선 1030"/>
          <p:cNvCxnSpPr>
            <a:stCxn id="23" idx="3"/>
            <a:endCxn id="54" idx="1"/>
          </p:cNvCxnSpPr>
          <p:nvPr/>
        </p:nvCxnSpPr>
        <p:spPr>
          <a:xfrm flipV="1">
            <a:off x="5032698" y="4183016"/>
            <a:ext cx="343084" cy="79305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5168365"/>
            <a:ext cx="1173280" cy="5129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</a:t>
            </a:r>
            <a:endParaRPr lang="en-US" altLang="ko-KR" sz="800" dirty="0"/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Tizen.Multimedia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1371470"/>
            <a:ext cx="1173280" cy="946681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Element</a:t>
            </a:r>
            <a:endParaRPr lang="ko-KR" altLang="en-US" sz="12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5440622" y="1969492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5435899" y="1631419"/>
            <a:ext cx="1064954" cy="2655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ItemPath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0" name="꺾인 연결선 79"/>
          <p:cNvCxnSpPr>
            <a:stCxn id="23" idx="3"/>
            <a:endCxn id="76" idx="1"/>
          </p:cNvCxnSpPr>
          <p:nvPr/>
        </p:nvCxnSpPr>
        <p:spPr>
          <a:xfrm flipV="1">
            <a:off x="5032698" y="1844811"/>
            <a:ext cx="352609" cy="3131256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 bwMode="auto">
          <a:xfrm>
            <a:off x="2428420" y="3316111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왼쪽/위쪽 화살표 62"/>
          <p:cNvSpPr/>
          <p:nvPr/>
        </p:nvSpPr>
        <p:spPr bwMode="auto">
          <a:xfrm rot="5400000">
            <a:off x="1956671" y="4203642"/>
            <a:ext cx="2037720" cy="847955"/>
          </a:xfrm>
          <a:prstGeom prst="leftUpArrow">
            <a:avLst>
              <a:gd name="adj1" fmla="val 16014"/>
              <a:gd name="adj2" fmla="val 19384"/>
              <a:gd name="adj3" fmla="val 18260"/>
            </a:avLst>
          </a:prstGeom>
          <a:solidFill>
            <a:schemeClr val="bg1">
              <a:alpha val="22000"/>
            </a:schemeClr>
          </a:solidFill>
          <a:ln>
            <a:solidFill>
              <a:schemeClr val="tx2">
                <a:alpha val="2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56922" y="5322378"/>
            <a:ext cx="760959" cy="31160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alpha val="22000"/>
              </a:schemeClr>
            </a:solidFill>
          </a:ln>
        </p:spPr>
        <p:txBody>
          <a:bodyPr wrap="none" lIns="72000" tIns="72000" rIns="7200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2">
                    <a:lumMod val="95000"/>
                  </a:schemeClr>
                </a:solidFill>
              </a:rPr>
              <a:t>BINDING</a:t>
            </a:r>
            <a:endParaRPr lang="ko-KR" altLang="en-US" sz="1200" dirty="0" err="1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3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5596" y="1200838"/>
            <a:ext cx="1745603" cy="4815841"/>
          </a:xfrm>
          <a:prstGeom prst="roundRect">
            <a:avLst>
              <a:gd name="adj" fmla="val 957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398428" y="3354211"/>
            <a:ext cx="1437926" cy="376552"/>
          </a:xfrm>
          <a:prstGeom prst="roundRect">
            <a:avLst/>
          </a:prstGeom>
          <a:solidFill>
            <a:schemeClr val="bg1">
              <a:alpha val="16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293538" y="1689697"/>
            <a:ext cx="450306" cy="423140"/>
            <a:chOff x="3444913" y="4566091"/>
            <a:chExt cx="450306" cy="423140"/>
          </a:xfrm>
        </p:grpSpPr>
        <p:sp>
          <p:nvSpPr>
            <p:cNvPr id="62" name="타원 61"/>
            <p:cNvSpPr/>
            <p:nvPr userDrawn="1"/>
          </p:nvSpPr>
          <p:spPr bwMode="auto">
            <a:xfrm>
              <a:off x="3444913" y="4576336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496" y="4566091"/>
              <a:ext cx="423140" cy="423140"/>
            </a:xfrm>
            <a:prstGeom prst="rect">
              <a:avLst/>
            </a:prstGeom>
          </p:spPr>
        </p:pic>
      </p:grpSp>
      <p:sp>
        <p:nvSpPr>
          <p:cNvPr id="67" name="타원 66"/>
          <p:cNvSpPr/>
          <p:nvPr userDrawn="1"/>
        </p:nvSpPr>
        <p:spPr bwMode="auto">
          <a:xfrm>
            <a:off x="871933" y="2140867"/>
            <a:ext cx="450306" cy="393399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alpha val="14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1" y="2130317"/>
            <a:ext cx="423140" cy="42314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69" name="그룹 68"/>
          <p:cNvGrpSpPr/>
          <p:nvPr/>
        </p:nvGrpSpPr>
        <p:grpSpPr>
          <a:xfrm>
            <a:off x="477045" y="1685641"/>
            <a:ext cx="450306" cy="423140"/>
            <a:chOff x="468317" y="4167397"/>
            <a:chExt cx="450306" cy="423140"/>
          </a:xfrm>
        </p:grpSpPr>
        <p:sp>
          <p:nvSpPr>
            <p:cNvPr id="70" name="타원 69"/>
            <p:cNvSpPr/>
            <p:nvPr/>
          </p:nvSpPr>
          <p:spPr bwMode="auto">
            <a:xfrm>
              <a:off x="468317" y="4182268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3" y="4167397"/>
              <a:ext cx="423140" cy="423140"/>
            </a:xfrm>
            <a:prstGeom prst="rect">
              <a:avLst/>
            </a:prstGeom>
          </p:spPr>
        </p:pic>
      </p:grpSp>
      <p:sp>
        <p:nvSpPr>
          <p:cNvPr id="72" name="모서리가 둥근 직사각형 71"/>
          <p:cNvSpPr/>
          <p:nvPr/>
        </p:nvSpPr>
        <p:spPr bwMode="auto">
          <a:xfrm>
            <a:off x="388904" y="1676116"/>
            <a:ext cx="1447450" cy="434129"/>
          </a:xfrm>
          <a:prstGeom prst="round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388903" y="2735647"/>
            <a:ext cx="1458486" cy="383125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/>
                </a:solidFill>
              </a:rPr>
              <a:t>Button Event Handler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1" name="직선 화살표 연결선 80"/>
          <p:cNvCxnSpPr>
            <a:stCxn id="68" idx="2"/>
            <a:endCxn id="73" idx="0"/>
          </p:cNvCxnSpPr>
          <p:nvPr/>
        </p:nvCxnSpPr>
        <p:spPr>
          <a:xfrm>
            <a:off x="1116351" y="2553457"/>
            <a:ext cx="1795" cy="182190"/>
          </a:xfrm>
          <a:prstGeom prst="straightConnector1">
            <a:avLst/>
          </a:prstGeom>
          <a:ln w="12700">
            <a:solidFill>
              <a:schemeClr val="bg1">
                <a:alpha val="19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>
            <a:off x="631616" y="3118772"/>
            <a:ext cx="755" cy="235439"/>
          </a:xfrm>
          <a:prstGeom prst="straightConnector1">
            <a:avLst/>
          </a:prstGeom>
          <a:ln w="12700"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606908" y="3123101"/>
            <a:ext cx="13436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tx2">
                    <a:lumMod val="75000"/>
                  </a:schemeClr>
                </a:solidFill>
              </a:rPr>
              <a:t>Change </a:t>
            </a:r>
            <a:r>
              <a:rPr lang="en-US" altLang="ko-KR" sz="1000" dirty="0" err="1">
                <a:solidFill>
                  <a:schemeClr val="tx2">
                    <a:lumMod val="75000"/>
                  </a:schemeClr>
                </a:solidFill>
              </a:rPr>
              <a:t>PlayerStatus</a:t>
            </a:r>
            <a:endParaRPr lang="ko-KR" altLang="en-US" sz="1000" b="1" dirty="0" err="1">
              <a:solidFill>
                <a:schemeClr val="tx2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왼쪽/오른쪽 화살표 설명선 57"/>
          <p:cNvSpPr/>
          <p:nvPr/>
        </p:nvSpPr>
        <p:spPr bwMode="auto">
          <a:xfrm>
            <a:off x="1723565" y="1527799"/>
            <a:ext cx="828562" cy="693124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왼쪽/오른쪽 화살표 설명선 27"/>
          <p:cNvSpPr/>
          <p:nvPr/>
        </p:nvSpPr>
        <p:spPr bwMode="auto">
          <a:xfrm>
            <a:off x="1722992" y="3139442"/>
            <a:ext cx="828562" cy="693124"/>
          </a:xfrm>
          <a:prstGeom prst="leftRightArrowCallout">
            <a:avLst/>
          </a:prstGeom>
          <a:solidFill>
            <a:schemeClr val="bg1">
              <a:alpha val="22000"/>
            </a:schemeClr>
          </a:solidFill>
          <a:ln>
            <a:solidFill>
              <a:schemeClr val="tx2">
                <a:alpha val="2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bg2">
                    <a:lumMod val="95000"/>
                  </a:schemeClr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bg2">
                  <a:lumMod val="9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그림 42">
            <a:extLst>
              <a:ext uri="{FF2B5EF4-FFF2-40B4-BE49-F238E27FC236}">
                <a16:creationId xmlns:a16="http://schemas.microsoft.com/office/drawing/2014/main" id="{C7297D53-6ABF-4865-AB43-E8603C7075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34" y="3167178"/>
            <a:ext cx="323728" cy="323728"/>
          </a:xfrm>
          <a:prstGeom prst="rect">
            <a:avLst/>
          </a:prstGeom>
        </p:spPr>
      </p:pic>
      <p:pic>
        <p:nvPicPr>
          <p:cNvPr id="75" name="그림 47">
            <a:extLst>
              <a:ext uri="{FF2B5EF4-FFF2-40B4-BE49-F238E27FC236}">
                <a16:creationId xmlns:a16="http://schemas.microsoft.com/office/drawing/2014/main" id="{7730166C-6C42-4DEC-A837-F910043DE4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22" y="5691506"/>
            <a:ext cx="296321" cy="286501"/>
          </a:xfrm>
          <a:prstGeom prst="rect">
            <a:avLst/>
          </a:prstGeom>
        </p:spPr>
      </p:pic>
      <p:sp>
        <p:nvSpPr>
          <p:cNvPr id="85" name="텍스트 상자 2"/>
          <p:cNvSpPr txBox="1">
            <a:spLocks noChangeArrowheads="1"/>
          </p:cNvSpPr>
          <p:nvPr/>
        </p:nvSpPr>
        <p:spPr bwMode="auto">
          <a:xfrm>
            <a:off x="6677343" y="1371470"/>
            <a:ext cx="5203612" cy="1910189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3600" tIns="3600" rIns="3600" bIns="360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(sender, e);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.PlayingItemProperty.PropertyName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((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            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.Preparing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Control.IsPlaying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Control.StopPlayback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Control.SetVideoPath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Element.ItemPath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((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            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6" name="텍스트 상자 2"/>
          <p:cNvSpPr txBox="1">
            <a:spLocks noChangeArrowheads="1"/>
          </p:cNvSpPr>
          <p:nvPr/>
        </p:nvSpPr>
        <p:spPr bwMode="auto">
          <a:xfrm>
            <a:off x="6677342" y="3692663"/>
            <a:ext cx="5203613" cy="198868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3600" tIns="3600" rIns="3600" bIns="360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protected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override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void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object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sender,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PropertyChangedEventArgs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e)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base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.OnElementPropertyChanged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(sender, e);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.PlayingItemProperty.PropertyName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player.Display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Display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(Control);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player.SetSource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MediaUriSource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Element.ItemPath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((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.Preparing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await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player.PrepareAsync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((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IElementController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)Element).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SetValueFromRenderer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           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.Playing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7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5385307" y="2334859"/>
            <a:ext cx="1173280" cy="783913"/>
          </a:xfrm>
          <a:prstGeom prst="roundRect">
            <a:avLst>
              <a:gd name="adj" fmla="val 902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Control</a:t>
            </a:r>
            <a:endParaRPr lang="en-US" altLang="ko-KR" sz="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accent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Android.Widget</a:t>
            </a:r>
            <a:r>
              <a:rPr lang="en-US" altLang="ko-KR" sz="1000" dirty="0">
                <a:solidFill>
                  <a:schemeClr val="accent1"/>
                </a:solidFill>
              </a:rPr>
              <a:t>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VideoView</a:t>
            </a:r>
            <a:endParaRPr lang="ko-KR" altLang="en-US" sz="10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3008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21">
            <a:extLst>
              <a:ext uri="{FF2B5EF4-FFF2-40B4-BE49-F238E27FC236}">
                <a16:creationId xmlns:a16="http://schemas.microsoft.com/office/drawing/2014/main" id="{8DD929DC-E059-418C-9AFC-34F2C3794C4C}"/>
              </a:ext>
            </a:extLst>
          </p:cNvPr>
          <p:cNvSpPr/>
          <p:nvPr/>
        </p:nvSpPr>
        <p:spPr bwMode="auto">
          <a:xfrm>
            <a:off x="6097160" y="2644552"/>
            <a:ext cx="2706446" cy="1008305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MediaItemProvider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Procedure to control the player: Next &amp; Previous</a:t>
            </a:r>
            <a:endParaRPr lang="ko-KR" altLang="en-US" dirty="0"/>
          </a:p>
        </p:txBody>
      </p:sp>
      <p:sp>
        <p:nvSpPr>
          <p:cNvPr id="56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5596" y="1200838"/>
            <a:ext cx="1745603" cy="4815841"/>
          </a:xfrm>
          <a:prstGeom prst="roundRect">
            <a:avLst>
              <a:gd name="adj" fmla="val 957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98428" y="3354211"/>
            <a:ext cx="1437926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293538" y="1689697"/>
            <a:ext cx="450306" cy="423140"/>
            <a:chOff x="3444913" y="4566091"/>
            <a:chExt cx="450306" cy="423140"/>
          </a:xfrm>
        </p:grpSpPr>
        <p:sp>
          <p:nvSpPr>
            <p:cNvPr id="61" name="타원 60"/>
            <p:cNvSpPr/>
            <p:nvPr userDrawn="1"/>
          </p:nvSpPr>
          <p:spPr bwMode="auto">
            <a:xfrm>
              <a:off x="3444913" y="4576336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496" y="4566091"/>
              <a:ext cx="423140" cy="423140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871933" y="2130317"/>
            <a:ext cx="455988" cy="423140"/>
            <a:chOff x="2669886" y="3706640"/>
            <a:chExt cx="455988" cy="423140"/>
          </a:xfrm>
        </p:grpSpPr>
        <p:sp>
          <p:nvSpPr>
            <p:cNvPr id="64" name="타원 63"/>
            <p:cNvSpPr/>
            <p:nvPr userDrawn="1"/>
          </p:nvSpPr>
          <p:spPr bwMode="auto">
            <a:xfrm>
              <a:off x="2669886" y="3717190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734" y="3706640"/>
              <a:ext cx="423140" cy="42314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477045" y="1685641"/>
            <a:ext cx="450306" cy="423140"/>
            <a:chOff x="468317" y="4167397"/>
            <a:chExt cx="450306" cy="423140"/>
          </a:xfrm>
        </p:grpSpPr>
        <p:sp>
          <p:nvSpPr>
            <p:cNvPr id="67" name="타원 66"/>
            <p:cNvSpPr/>
            <p:nvPr/>
          </p:nvSpPr>
          <p:spPr bwMode="auto">
            <a:xfrm>
              <a:off x="468317" y="4182268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3" y="4167397"/>
              <a:ext cx="423140" cy="423140"/>
            </a:xfrm>
            <a:prstGeom prst="rect">
              <a:avLst/>
            </a:prstGeom>
          </p:spPr>
        </p:pic>
      </p:grpSp>
      <p:sp>
        <p:nvSpPr>
          <p:cNvPr id="69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9357077" y="3969624"/>
            <a:ext cx="2659541" cy="2246350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MediaRenderingView</a:t>
            </a:r>
            <a:endParaRPr lang="ko-KR" altLang="en-US" sz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9310172" y="1201442"/>
            <a:ext cx="2706446" cy="2627607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PlayerPageViewModel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9419770" y="1671367"/>
            <a:ext cx="2392017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ControlButtonCommand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388904" y="1676116"/>
            <a:ext cx="1447450" cy="434129"/>
          </a:xfrm>
          <a:prstGeom prst="round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596359" y="2171767"/>
            <a:ext cx="146065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SelectedVideo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1" name="직선 화살표 연결선 80"/>
          <p:cNvCxnSpPr>
            <a:stCxn id="72" idx="2"/>
            <a:endCxn id="71" idx="0"/>
          </p:cNvCxnSpPr>
          <p:nvPr/>
        </p:nvCxnSpPr>
        <p:spPr>
          <a:xfrm>
            <a:off x="10615779" y="2091195"/>
            <a:ext cx="0" cy="42529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 bwMode="auto">
          <a:xfrm>
            <a:off x="9489002" y="5542310"/>
            <a:ext cx="2341580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9484279" y="4947062"/>
            <a:ext cx="2341580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388903" y="2735647"/>
            <a:ext cx="1458486" cy="383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Button Event Handler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10663395" y="4491445"/>
            <a:ext cx="0" cy="455617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615779" y="4582789"/>
            <a:ext cx="121860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CurrentVideo.Path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9" name="직선 화살표 연결선 88"/>
          <p:cNvCxnSpPr>
            <a:stCxn id="65" idx="2"/>
            <a:endCxn id="86" idx="0"/>
          </p:cNvCxnSpPr>
          <p:nvPr/>
        </p:nvCxnSpPr>
        <p:spPr>
          <a:xfrm>
            <a:off x="1116351" y="2553457"/>
            <a:ext cx="1795" cy="182190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>
            <a:off x="631616" y="3118772"/>
            <a:ext cx="755" cy="235439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 bwMode="auto">
          <a:xfrm>
            <a:off x="10322875" y="3316111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왼쪽/오른쪽 화살표 설명선 37"/>
          <p:cNvSpPr/>
          <p:nvPr/>
        </p:nvSpPr>
        <p:spPr bwMode="auto">
          <a:xfrm>
            <a:off x="1743844" y="1553636"/>
            <a:ext cx="7740435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3331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6908" y="3123101"/>
            <a:ext cx="13436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PlayerStatus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텍스트 상자 2"/>
          <p:cNvSpPr txBox="1">
            <a:spLocks noChangeArrowheads="1"/>
          </p:cNvSpPr>
          <p:nvPr/>
        </p:nvSpPr>
        <p:spPr bwMode="auto">
          <a:xfrm>
            <a:off x="2014415" y="1602303"/>
            <a:ext cx="3424237" cy="58978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0" tIns="45720" rIns="0" bIns="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Button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Name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="FocusButton"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Opacity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="0"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latin typeface="Consolas"/>
                <a:ea typeface="맑은 고딕"/>
                <a:cs typeface="Consolas"/>
              </a:rPr>
              <a:t>Control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ButtonCommand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2" name="텍스트 상자 2"/>
          <p:cNvSpPr txBox="1">
            <a:spLocks noChangeArrowheads="1"/>
          </p:cNvSpPr>
          <p:nvPr/>
        </p:nvSpPr>
        <p:spPr bwMode="auto">
          <a:xfrm>
            <a:off x="5817395" y="1199458"/>
            <a:ext cx="3434272" cy="13636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 err="1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Control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ButtonCommand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string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&gt;((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 =&gt;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"Previous"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                                           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MediaItemProvider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.Instance.MoveToPrev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else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"Next"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MediaItemProvider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.Instance.MoveToNext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7" name="텍스트 상자 2"/>
          <p:cNvSpPr txBox="1">
            <a:spLocks noChangeArrowheads="1"/>
          </p:cNvSpPr>
          <p:nvPr/>
        </p:nvSpPr>
        <p:spPr bwMode="auto">
          <a:xfrm>
            <a:off x="4853115" y="5031096"/>
            <a:ext cx="4392189" cy="99104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45720" tIns="0" rIns="0" bIns="0" anchor="t" anchorCtr="0">
            <a:noAutofit/>
          </a:bodyPr>
          <a:lstStyle/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readonly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CurrentVideoProperty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</a:p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	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.Create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CurrentVideo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</a:p>
          <a:p>
            <a:pPr marL="241300" indent="-2413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	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MediaRenderingView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null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CurrentVideo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CurrentVideoProperty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8" name="텍스트 상자 2"/>
          <p:cNvSpPr txBox="1">
            <a:spLocks noChangeArrowheads="1"/>
          </p:cNvSpPr>
          <p:nvPr/>
        </p:nvSpPr>
        <p:spPr bwMode="auto">
          <a:xfrm>
            <a:off x="4853114" y="3878106"/>
            <a:ext cx="4396584" cy="10960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="http://xamarin.com/schemas/2014/forms"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="http://schemas.microsoft.com/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winfx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/2009/</a:t>
            </a:r>
            <a:r>
              <a:rPr lang="en-US" sz="95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xaml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="VideoPlayerLite.Views.MediaRenderingView"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9469491" y="4062791"/>
            <a:ext cx="2342296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CurrentVideo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419771" y="2516489"/>
            <a:ext cx="2392016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SelectedVideo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왼쪽/오른쪽 화살표 설명선 82"/>
          <p:cNvSpPr/>
          <p:nvPr/>
        </p:nvSpPr>
        <p:spPr bwMode="auto">
          <a:xfrm rot="16200000">
            <a:off x="9286618" y="3131354"/>
            <a:ext cx="1169750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235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모서리가 둥근 직사각형 70">
            <a:extLst>
              <a:ext uri="{FF2B5EF4-FFF2-40B4-BE49-F238E27FC236}">
                <a16:creationId xmlns:a16="http://schemas.microsoft.com/office/drawing/2014/main" id="{4631FD79-AD42-40E2-B2E4-4E25D3560F2A}"/>
              </a:ext>
            </a:extLst>
          </p:cNvPr>
          <p:cNvSpPr/>
          <p:nvPr/>
        </p:nvSpPr>
        <p:spPr bwMode="auto">
          <a:xfrm>
            <a:off x="6519507" y="3075183"/>
            <a:ext cx="1911872" cy="4027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SelectedItem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065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Roadmap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69073" y="3130402"/>
            <a:ext cx="7640712" cy="772363"/>
            <a:chOff x="416498" y="3167706"/>
            <a:chExt cx="7640712" cy="772363"/>
          </a:xfrm>
        </p:grpSpPr>
        <p:sp>
          <p:nvSpPr>
            <p:cNvPr id="5" name="Shape 137"/>
            <p:cNvSpPr/>
            <p:nvPr/>
          </p:nvSpPr>
          <p:spPr>
            <a:xfrm flipV="1">
              <a:off x="416498" y="3518257"/>
              <a:ext cx="7640712" cy="34929"/>
            </a:xfrm>
            <a:prstGeom prst="line">
              <a:avLst/>
            </a:prstGeom>
            <a:ln w="12700">
              <a:solidFill>
                <a:srgbClr val="969696"/>
              </a:solidFill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6" name="Shape 138"/>
            <p:cNvSpPr/>
            <p:nvPr/>
          </p:nvSpPr>
          <p:spPr>
            <a:xfrm>
              <a:off x="2587174" y="3445234"/>
              <a:ext cx="215905" cy="215905"/>
            </a:xfrm>
            <a:prstGeom prst="ellipse">
              <a:avLst/>
            </a:prstGeom>
            <a:solidFill>
              <a:srgbClr val="969696"/>
            </a:solidFill>
            <a:ln w="12700">
              <a:miter lim="400000"/>
            </a:ln>
          </p:spPr>
          <p:txBody>
            <a:bodyPr lIns="42332" tIns="42332" rIns="42332" bIns="42332" anchor="ctr"/>
            <a:lstStyle/>
            <a:p>
              <a:pPr algn="l" defTabSz="1814352">
                <a:defRPr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" name="Shape 139"/>
            <p:cNvSpPr/>
            <p:nvPr/>
          </p:nvSpPr>
          <p:spPr>
            <a:xfrm>
              <a:off x="5520244" y="3393592"/>
              <a:ext cx="304807" cy="304807"/>
            </a:xfrm>
            <a:prstGeom prst="ellipse">
              <a:avLst/>
            </a:prstGeom>
            <a:solidFill>
              <a:srgbClr val="2896FF"/>
            </a:solidFill>
            <a:ln w="12700">
              <a:miter lim="400000"/>
            </a:ln>
          </p:spPr>
          <p:txBody>
            <a:bodyPr lIns="42332" tIns="42332" rIns="42332" bIns="42332" anchor="ctr"/>
            <a:lstStyle/>
            <a:p>
              <a:pPr algn="l" defTabSz="1814352">
                <a:defRPr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8" name="Shape 140"/>
            <p:cNvSpPr/>
            <p:nvPr/>
          </p:nvSpPr>
          <p:spPr>
            <a:xfrm>
              <a:off x="812539" y="3710063"/>
              <a:ext cx="108012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Preview #1</a:t>
              </a:r>
              <a:endParaRPr sz="1400" dirty="0">
                <a:latin typeface="+mn-lt"/>
              </a:endParaRPr>
            </a:p>
          </p:txBody>
        </p:sp>
        <p:sp>
          <p:nvSpPr>
            <p:cNvPr id="9" name="Shape 148"/>
            <p:cNvSpPr/>
            <p:nvPr/>
          </p:nvSpPr>
          <p:spPr>
            <a:xfrm>
              <a:off x="1064572" y="3445238"/>
              <a:ext cx="215901" cy="215901"/>
            </a:xfrm>
            <a:prstGeom prst="ellipse">
              <a:avLst/>
            </a:prstGeom>
            <a:solidFill>
              <a:srgbClr val="969696"/>
            </a:solidFill>
            <a:ln w="3175">
              <a:miter lim="400000"/>
            </a:ln>
          </p:spPr>
          <p:txBody>
            <a:bodyPr lIns="45718" tIns="45718" rIns="45718" bIns="45718" anchor="ctr"/>
            <a:lstStyle/>
            <a:p>
              <a:pPr algn="l" defTabSz="1814352">
                <a:defRPr sz="36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0" name="Shape 138"/>
            <p:cNvSpPr/>
            <p:nvPr/>
          </p:nvSpPr>
          <p:spPr>
            <a:xfrm>
              <a:off x="4053709" y="3445234"/>
              <a:ext cx="215905" cy="215905"/>
            </a:xfrm>
            <a:prstGeom prst="ellipse">
              <a:avLst/>
            </a:prstGeom>
            <a:solidFill>
              <a:srgbClr val="969696"/>
            </a:solidFill>
            <a:ln w="12700">
              <a:miter lim="400000"/>
            </a:ln>
          </p:spPr>
          <p:txBody>
            <a:bodyPr lIns="42332" tIns="42332" rIns="42332" bIns="42332" anchor="ctr"/>
            <a:lstStyle/>
            <a:p>
              <a:pPr algn="l" defTabSz="1814352">
                <a:defRPr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1" name="Shape 138"/>
            <p:cNvSpPr/>
            <p:nvPr/>
          </p:nvSpPr>
          <p:spPr>
            <a:xfrm>
              <a:off x="7075681" y="3424167"/>
              <a:ext cx="215905" cy="215905"/>
            </a:xfrm>
            <a:prstGeom prst="ellipse">
              <a:avLst/>
            </a:prstGeom>
            <a:solidFill>
              <a:srgbClr val="969696"/>
            </a:solidFill>
            <a:ln w="12700">
              <a:miter lim="400000"/>
            </a:ln>
          </p:spPr>
          <p:txBody>
            <a:bodyPr lIns="42332" tIns="42332" rIns="42332" bIns="42332" anchor="ctr"/>
            <a:lstStyle/>
            <a:p>
              <a:pPr algn="l" defTabSz="1814352">
                <a:defRPr sz="34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2" name="Shape 140"/>
            <p:cNvSpPr/>
            <p:nvPr/>
          </p:nvSpPr>
          <p:spPr>
            <a:xfrm>
              <a:off x="2221296" y="3717612"/>
              <a:ext cx="108012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Preview #2</a:t>
              </a:r>
              <a:endParaRPr sz="1400" dirty="0">
                <a:latin typeface="+mn-lt"/>
              </a:endParaRPr>
            </a:p>
          </p:txBody>
        </p:sp>
        <p:sp>
          <p:nvSpPr>
            <p:cNvPr id="13" name="Shape 140"/>
            <p:cNvSpPr/>
            <p:nvPr/>
          </p:nvSpPr>
          <p:spPr>
            <a:xfrm>
              <a:off x="3669148" y="3698399"/>
              <a:ext cx="108012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Preview #3</a:t>
              </a:r>
              <a:endParaRPr sz="1400" dirty="0">
                <a:latin typeface="+mn-lt"/>
              </a:endParaRPr>
            </a:p>
          </p:txBody>
        </p:sp>
        <p:sp>
          <p:nvSpPr>
            <p:cNvPr id="14" name="Shape 140"/>
            <p:cNvSpPr/>
            <p:nvPr/>
          </p:nvSpPr>
          <p:spPr>
            <a:xfrm>
              <a:off x="5205029" y="3707026"/>
              <a:ext cx="108012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Preview #4</a:t>
              </a:r>
              <a:endParaRPr sz="1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Shape 140"/>
            <p:cNvSpPr/>
            <p:nvPr/>
          </p:nvSpPr>
          <p:spPr>
            <a:xfrm>
              <a:off x="6917705" y="3724625"/>
              <a:ext cx="65267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Official</a:t>
              </a:r>
              <a:endParaRPr sz="1400" dirty="0">
                <a:latin typeface="+mn-lt"/>
              </a:endParaRPr>
            </a:p>
          </p:txBody>
        </p:sp>
        <p:sp>
          <p:nvSpPr>
            <p:cNvPr id="16" name="Shape 140"/>
            <p:cNvSpPr/>
            <p:nvPr/>
          </p:nvSpPr>
          <p:spPr>
            <a:xfrm>
              <a:off x="895602" y="3171064"/>
              <a:ext cx="55384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’16.11</a:t>
              </a:r>
              <a:endParaRPr sz="1400" dirty="0">
                <a:latin typeface="+mn-lt"/>
              </a:endParaRPr>
            </a:p>
          </p:txBody>
        </p:sp>
        <p:sp>
          <p:nvSpPr>
            <p:cNvPr id="17" name="Shape 140"/>
            <p:cNvSpPr/>
            <p:nvPr/>
          </p:nvSpPr>
          <p:spPr>
            <a:xfrm>
              <a:off x="2418206" y="3167706"/>
              <a:ext cx="55384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’17.01</a:t>
              </a:r>
              <a:endParaRPr sz="1400" dirty="0">
                <a:latin typeface="+mn-lt"/>
              </a:endParaRPr>
            </a:p>
          </p:txBody>
        </p:sp>
        <p:sp>
          <p:nvSpPr>
            <p:cNvPr id="18" name="Shape 140"/>
            <p:cNvSpPr/>
            <p:nvPr/>
          </p:nvSpPr>
          <p:spPr>
            <a:xfrm>
              <a:off x="3884742" y="3173087"/>
              <a:ext cx="55384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’17.03</a:t>
              </a:r>
              <a:endParaRPr sz="1400" dirty="0">
                <a:latin typeface="+mn-lt"/>
              </a:endParaRPr>
            </a:p>
          </p:txBody>
        </p:sp>
        <p:sp>
          <p:nvSpPr>
            <p:cNvPr id="19" name="Shape 140"/>
            <p:cNvSpPr/>
            <p:nvPr/>
          </p:nvSpPr>
          <p:spPr>
            <a:xfrm>
              <a:off x="5395727" y="3167706"/>
              <a:ext cx="55384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’17.06</a:t>
              </a:r>
              <a:endParaRPr sz="1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0" name="Shape 140"/>
            <p:cNvSpPr/>
            <p:nvPr/>
          </p:nvSpPr>
          <p:spPr>
            <a:xfrm>
              <a:off x="6906713" y="3167706"/>
              <a:ext cx="553840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1814352">
                <a:spcBef>
                  <a:spcPts val="1000"/>
                </a:spcBef>
                <a:defRPr sz="2900">
                  <a:solidFill>
                    <a:srgbClr val="969696"/>
                  </a:solidFill>
                  <a:latin typeface="SamsungOne 300"/>
                  <a:ea typeface="SamsungOne 300"/>
                  <a:cs typeface="SamsungOne 300"/>
                  <a:sym typeface="SamsungOne 300"/>
                </a:defRPr>
              </a:lvl1pPr>
            </a:lstStyle>
            <a:p>
              <a:r>
                <a:rPr lang="en-US" sz="1400" dirty="0">
                  <a:latin typeface="+mn-lt"/>
                </a:rPr>
                <a:t>’17.10</a:t>
              </a:r>
              <a:endParaRPr sz="1400" dirty="0">
                <a:latin typeface="+mn-lt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542476" y="1315154"/>
            <a:ext cx="2856609" cy="360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.NET Foundation TSG Join(‘16.06)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21" idx="1"/>
            <a:endCxn id="5" idx="0"/>
          </p:cNvCxnSpPr>
          <p:nvPr/>
        </p:nvCxnSpPr>
        <p:spPr>
          <a:xfrm flipH="1">
            <a:off x="1969073" y="1495174"/>
            <a:ext cx="573403" cy="202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400918" y="4994848"/>
            <a:ext cx="1820805" cy="7011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1</a:t>
            </a:r>
            <a:r>
              <a:rPr lang="en-US" altLang="ko-KR" sz="1300" b="1" baseline="30000" dirty="0">
                <a:solidFill>
                  <a:schemeClr val="tx1"/>
                </a:solidFill>
              </a:rPr>
              <a:t>st</a:t>
            </a:r>
            <a:r>
              <a:rPr lang="en-US" altLang="ko-KR" sz="1300" b="1" dirty="0">
                <a:solidFill>
                  <a:schemeClr val="tx1"/>
                </a:solidFill>
              </a:rPr>
              <a:t> Preview Release</a:t>
            </a: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- VS Tools for </a:t>
            </a:r>
            <a:r>
              <a:rPr lang="en-US" altLang="ko-KR" sz="1300" dirty="0" err="1">
                <a:solidFill>
                  <a:schemeClr val="tx1"/>
                </a:solidFill>
              </a:rPr>
              <a:t>Tizen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 - Mobile Emulator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  <a:endCxn id="9" idx="4"/>
          </p:cNvCxnSpPr>
          <p:nvPr/>
        </p:nvCxnSpPr>
        <p:spPr>
          <a:xfrm flipH="1" flipV="1">
            <a:off x="2725098" y="3623835"/>
            <a:ext cx="675820" cy="172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36799" y="1967344"/>
            <a:ext cx="1820805" cy="7011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2</a:t>
            </a:r>
            <a:r>
              <a:rPr lang="en-US" altLang="ko-KR" sz="1300" b="1" baseline="30000" dirty="0">
                <a:solidFill>
                  <a:schemeClr val="tx1"/>
                </a:solidFill>
              </a:rPr>
              <a:t>nd</a:t>
            </a:r>
            <a:r>
              <a:rPr lang="en-US" altLang="ko-KR" sz="1300" b="1" dirty="0">
                <a:solidFill>
                  <a:schemeClr val="tx1"/>
                </a:solidFill>
              </a:rPr>
              <a:t> Preview Release</a:t>
            </a: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- TV Emulator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5" idx="1"/>
            <a:endCxn id="6" idx="0"/>
          </p:cNvCxnSpPr>
          <p:nvPr/>
        </p:nvCxnSpPr>
        <p:spPr>
          <a:xfrm flipH="1">
            <a:off x="4247702" y="2317896"/>
            <a:ext cx="689097" cy="1090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483296" y="5001067"/>
            <a:ext cx="1820805" cy="70110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3</a:t>
            </a:r>
            <a:r>
              <a:rPr lang="en-US" altLang="ko-KR" sz="1300" b="1" baseline="30000" dirty="0">
                <a:solidFill>
                  <a:schemeClr val="tx1"/>
                </a:solidFill>
              </a:rPr>
              <a:t>rd</a:t>
            </a:r>
            <a:r>
              <a:rPr lang="en-US" altLang="ko-KR" sz="1300" b="1" dirty="0">
                <a:solidFill>
                  <a:schemeClr val="tx1"/>
                </a:solidFill>
              </a:rPr>
              <a:t> Preview Release</a:t>
            </a: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- Tools update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27" idx="1"/>
            <a:endCxn id="10" idx="4"/>
          </p:cNvCxnSpPr>
          <p:nvPr/>
        </p:nvCxnSpPr>
        <p:spPr>
          <a:xfrm flipH="1" flipV="1">
            <a:off x="5714237" y="3623835"/>
            <a:ext cx="769059" cy="172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894643" y="1189176"/>
            <a:ext cx="1949518" cy="9783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4</a:t>
            </a:r>
            <a:r>
              <a:rPr lang="en-US" altLang="ko-KR" sz="1300" b="1" baseline="30000" dirty="0">
                <a:solidFill>
                  <a:schemeClr val="tx1"/>
                </a:solidFill>
              </a:rPr>
              <a:t>th</a:t>
            </a:r>
            <a:r>
              <a:rPr lang="en-US" altLang="ko-KR" sz="1300" b="1" dirty="0">
                <a:solidFill>
                  <a:schemeClr val="tx1"/>
                </a:solidFill>
              </a:rPr>
              <a:t> Preview Release</a:t>
            </a: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- TV Emulator(32 bit)</a:t>
            </a: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Tizen</a:t>
            </a:r>
            <a:r>
              <a:rPr lang="en-US" altLang="ko-KR" sz="1300" b="1" dirty="0">
                <a:solidFill>
                  <a:schemeClr val="tx1"/>
                </a:solidFill>
              </a:rPr>
              <a:t> 4.0 M1 Release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.NET Core 2.0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9" idx="2"/>
            <a:endCxn id="7" idx="0"/>
          </p:cNvCxnSpPr>
          <p:nvPr/>
        </p:nvCxnSpPr>
        <p:spPr>
          <a:xfrm flipH="1">
            <a:off x="7225223" y="2167559"/>
            <a:ext cx="644179" cy="118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184388" y="4994848"/>
            <a:ext cx="1820805" cy="11331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b="1" dirty="0">
                <a:solidFill>
                  <a:schemeClr val="tx1"/>
                </a:solidFill>
              </a:rPr>
              <a:t>Official Release</a:t>
            </a:r>
          </a:p>
          <a:p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- Wearable Emulator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- Support CPS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- Baseline SDK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- Profiler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31" idx="1"/>
            <a:endCxn id="11" idx="4"/>
          </p:cNvCxnSpPr>
          <p:nvPr/>
        </p:nvCxnSpPr>
        <p:spPr>
          <a:xfrm flipH="1" flipV="1">
            <a:off x="8736209" y="3602768"/>
            <a:ext cx="448179" cy="195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540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Binding between View and </a:t>
            </a:r>
            <a:r>
              <a:rPr lang="en-US" altLang="ko-KR" sz="4400" dirty="0" err="1"/>
              <a:t>ViewModel</a:t>
            </a:r>
            <a:endParaRPr lang="ko-KR" altLang="en-US" dirty="0"/>
          </a:p>
        </p:txBody>
      </p:sp>
      <p:sp>
        <p:nvSpPr>
          <p:cNvPr id="56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235596" y="1200838"/>
            <a:ext cx="1745603" cy="4815841"/>
          </a:xfrm>
          <a:prstGeom prst="roundRect">
            <a:avLst>
              <a:gd name="adj" fmla="val 957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</a:t>
            </a:r>
            <a:endParaRPr lang="ko-KR" alt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98428" y="3354211"/>
            <a:ext cx="1437926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PlayerStatus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293538" y="1689697"/>
            <a:ext cx="450306" cy="423140"/>
            <a:chOff x="3444913" y="4566091"/>
            <a:chExt cx="450306" cy="423140"/>
          </a:xfrm>
        </p:grpSpPr>
        <p:sp>
          <p:nvSpPr>
            <p:cNvPr id="61" name="타원 60"/>
            <p:cNvSpPr/>
            <p:nvPr userDrawn="1"/>
          </p:nvSpPr>
          <p:spPr bwMode="auto">
            <a:xfrm>
              <a:off x="3444913" y="4576336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496" y="4566091"/>
              <a:ext cx="423140" cy="423140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871933" y="2130317"/>
            <a:ext cx="455988" cy="423140"/>
            <a:chOff x="2669886" y="3706640"/>
            <a:chExt cx="455988" cy="423140"/>
          </a:xfrm>
        </p:grpSpPr>
        <p:sp>
          <p:nvSpPr>
            <p:cNvPr id="64" name="타원 63"/>
            <p:cNvSpPr/>
            <p:nvPr userDrawn="1"/>
          </p:nvSpPr>
          <p:spPr bwMode="auto">
            <a:xfrm>
              <a:off x="2669886" y="3717190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734" y="3706640"/>
              <a:ext cx="423140" cy="42314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477045" y="1685641"/>
            <a:ext cx="450306" cy="423140"/>
            <a:chOff x="468317" y="4167397"/>
            <a:chExt cx="450306" cy="423140"/>
          </a:xfrm>
        </p:grpSpPr>
        <p:sp>
          <p:nvSpPr>
            <p:cNvPr id="67" name="타원 66"/>
            <p:cNvSpPr/>
            <p:nvPr/>
          </p:nvSpPr>
          <p:spPr bwMode="auto">
            <a:xfrm>
              <a:off x="468317" y="4182268"/>
              <a:ext cx="450306" cy="39339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83" y="4167397"/>
              <a:ext cx="423140" cy="423140"/>
            </a:xfrm>
            <a:prstGeom prst="rect">
              <a:avLst/>
            </a:prstGeom>
          </p:spPr>
        </p:pic>
      </p:grpSp>
      <p:sp>
        <p:nvSpPr>
          <p:cNvPr id="69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10259395" y="3969624"/>
            <a:ext cx="1745603" cy="2012886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MediaRenderingView</a:t>
            </a:r>
            <a:endParaRPr lang="ko-KR" altLang="en-US" sz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모서리가 둥근 직사각형 21">
            <a:extLst>
              <a:ext uri="{FF2B5EF4-FFF2-40B4-BE49-F238E27FC236}">
                <a16:creationId xmlns:a16="http://schemas.microsoft.com/office/drawing/2014/main" id="{E7977CBE-5AAD-4360-AAC2-F8B89B61EF8C}"/>
              </a:ext>
            </a:extLst>
          </p:cNvPr>
          <p:cNvSpPr/>
          <p:nvPr/>
        </p:nvSpPr>
        <p:spPr bwMode="auto">
          <a:xfrm>
            <a:off x="9310172" y="1201442"/>
            <a:ext cx="2706446" cy="2627607"/>
          </a:xfrm>
          <a:prstGeom prst="roundRect">
            <a:avLst>
              <a:gd name="adj" fmla="val 658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46304" rIns="36000" bIns="1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PlayerPageViewModel</a:t>
            </a:r>
            <a:endParaRPr lang="ko-KR" alt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419771" y="2516489"/>
            <a:ext cx="2392016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SelectedVideo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9419770" y="1671367"/>
            <a:ext cx="2392017" cy="419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ControlButtonCommand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388904" y="1676116"/>
            <a:ext cx="1447450" cy="434129"/>
          </a:xfrm>
          <a:prstGeom prst="round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596359" y="2171767"/>
            <a:ext cx="146065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SelectedVideo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1" name="직선 화살표 연결선 80"/>
          <p:cNvCxnSpPr>
            <a:stCxn id="72" idx="2"/>
            <a:endCxn id="71" idx="0"/>
          </p:cNvCxnSpPr>
          <p:nvPr/>
        </p:nvCxnSpPr>
        <p:spPr>
          <a:xfrm>
            <a:off x="10615779" y="2091195"/>
            <a:ext cx="0" cy="42529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 bwMode="auto">
          <a:xfrm>
            <a:off x="10371809" y="4062791"/>
            <a:ext cx="1510709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CurrentVideo</a:t>
            </a:r>
            <a:endParaRPr lang="en-US" altLang="ko-KR" sz="1000" b="1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왼쪽/오른쪽 화살표 설명선 82"/>
          <p:cNvSpPr/>
          <p:nvPr/>
        </p:nvSpPr>
        <p:spPr bwMode="auto">
          <a:xfrm rot="16200000">
            <a:off x="10836433" y="3131354"/>
            <a:ext cx="1169750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235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0391320" y="5269926"/>
            <a:ext cx="1510247" cy="3765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0386597" y="4674678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VideoPath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388903" y="2735647"/>
            <a:ext cx="1458486" cy="383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Button Event Handler</a:t>
            </a:r>
            <a:endParaRPr lang="ko-KR" altLang="en-US" sz="1000" dirty="0" err="1">
              <a:solidFill>
                <a:schemeClr val="accent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10747848" y="4448868"/>
            <a:ext cx="252" cy="20676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731028" y="4430812"/>
            <a:ext cx="121860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</a:rPr>
              <a:t>CurrentVideo.Path</a:t>
            </a:r>
            <a:endParaRPr lang="ko-KR" altLang="en-US" sz="1000" b="1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9" name="직선 화살표 연결선 88"/>
          <p:cNvCxnSpPr>
            <a:stCxn id="65" idx="2"/>
            <a:endCxn id="86" idx="0"/>
          </p:cNvCxnSpPr>
          <p:nvPr/>
        </p:nvCxnSpPr>
        <p:spPr>
          <a:xfrm>
            <a:off x="1116351" y="2553457"/>
            <a:ext cx="1795" cy="182190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>
            <a:off x="631616" y="3118772"/>
            <a:ext cx="755" cy="235439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 bwMode="auto">
          <a:xfrm>
            <a:off x="9448345" y="3316111"/>
            <a:ext cx="1510247" cy="3765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000" rIns="18288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CurrentStatus</a:t>
            </a:r>
            <a:endParaRPr lang="en-US" altLang="ko-KR" sz="10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왼쪽/오른쪽 화살표 설명선 92"/>
          <p:cNvSpPr/>
          <p:nvPr/>
        </p:nvSpPr>
        <p:spPr bwMode="auto">
          <a:xfrm>
            <a:off x="1753368" y="3177542"/>
            <a:ext cx="7740435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3840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왼쪽/위쪽 화살표 93"/>
          <p:cNvSpPr/>
          <p:nvPr/>
        </p:nvSpPr>
        <p:spPr bwMode="auto">
          <a:xfrm rot="5400000">
            <a:off x="8928971" y="4203642"/>
            <a:ext cx="2037720" cy="847955"/>
          </a:xfrm>
          <a:prstGeom prst="leftUpArrow">
            <a:avLst>
              <a:gd name="adj1" fmla="val 16014"/>
              <a:gd name="adj2" fmla="val 19384"/>
              <a:gd name="adj3" fmla="val 18260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310172" y="5322378"/>
            <a:ext cx="760959" cy="3116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72000" tIns="72000" rIns="72000" bIns="7200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accent1"/>
                </a:solidFill>
              </a:rPr>
              <a:t>BINDING</a:t>
            </a:r>
            <a:endParaRPr lang="ko-KR" altLang="en-US" sz="1200" dirty="0" err="1">
              <a:solidFill>
                <a:schemeClr val="accent1"/>
              </a:solidFill>
            </a:endParaRPr>
          </a:p>
        </p:txBody>
      </p:sp>
      <p:sp>
        <p:nvSpPr>
          <p:cNvPr id="38" name="왼쪽/오른쪽 화살표 설명선 37"/>
          <p:cNvSpPr/>
          <p:nvPr/>
        </p:nvSpPr>
        <p:spPr bwMode="auto">
          <a:xfrm>
            <a:off x="1743844" y="1553636"/>
            <a:ext cx="7740435" cy="693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3331"/>
            </a:avLst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BINDING</a:t>
            </a:r>
            <a:endParaRPr lang="ko-KR" altLang="en-US" sz="1200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6908" y="3123101"/>
            <a:ext cx="13436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bg1"/>
                </a:solidFill>
              </a:rPr>
              <a:t>Change </a:t>
            </a:r>
            <a:r>
              <a:rPr lang="en-US" altLang="ko-KR" sz="1000" dirty="0" err="1">
                <a:solidFill>
                  <a:schemeClr val="bg1"/>
                </a:solidFill>
              </a:rPr>
              <a:t>PlayerStatus</a:t>
            </a:r>
            <a:endParaRPr lang="ko-KR" altLang="en-US" sz="1000" b="1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텍스트 상자 2"/>
          <p:cNvSpPr txBox="1">
            <a:spLocks noChangeArrowheads="1"/>
          </p:cNvSpPr>
          <p:nvPr/>
        </p:nvSpPr>
        <p:spPr bwMode="auto">
          <a:xfrm>
            <a:off x="2014415" y="1602303"/>
            <a:ext cx="3424237" cy="58978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0" tIns="45720" rIns="0" bIns="0" anchor="t" anchorCtr="0">
            <a:norm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Button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Name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="FocusButton"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Opacity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="0"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latin typeface="Consolas"/>
                <a:ea typeface="맑은 고딕"/>
                <a:cs typeface="Consolas"/>
              </a:rPr>
              <a:t>Control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ButtonCommand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2" name="텍스트 상자 2"/>
          <p:cNvSpPr txBox="1">
            <a:spLocks noChangeArrowheads="1"/>
          </p:cNvSpPr>
          <p:nvPr/>
        </p:nvSpPr>
        <p:spPr bwMode="auto">
          <a:xfrm>
            <a:off x="5817395" y="1199458"/>
            <a:ext cx="3434272" cy="1363646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 err="1">
                <a:solidFill>
                  <a:srgbClr val="000000"/>
                </a:solidFill>
                <a:latin typeface="Consolas"/>
                <a:ea typeface="맑은 고딕"/>
                <a:cs typeface="Consolas"/>
              </a:rPr>
              <a:t>Control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ButtonCommand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new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Command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string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&gt;((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 =&gt;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"Previous"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                                           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MediaItemProvider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.Instance.MoveToPrev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else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if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(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buttonName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== </a:t>
            </a:r>
            <a:r>
              <a:rPr lang="en-US" sz="8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"Next"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 	</a:t>
            </a:r>
            <a:r>
              <a:rPr lang="en-US" sz="85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MediaItemProvider</a:t>
            </a:r>
            <a:r>
              <a:rPr lang="en-US" sz="85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.Instance.MoveToNext</a:t>
            </a: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});</a:t>
            </a:r>
            <a:endParaRPr lang="ko-KR" sz="85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3" name="텍스트 상자 2"/>
          <p:cNvSpPr txBox="1">
            <a:spLocks noChangeArrowheads="1"/>
          </p:cNvSpPr>
          <p:nvPr/>
        </p:nvSpPr>
        <p:spPr bwMode="auto">
          <a:xfrm>
            <a:off x="2014415" y="2614951"/>
            <a:ext cx="3424237" cy="201266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xmlns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clr-namespace:VideoPlayerLite.ViewModels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x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"VideoPlayerLite.Views.PlayerPage"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FetchVideoCommand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</a:t>
            </a: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FF"/>
                </a:solidFill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"{</a:t>
            </a:r>
            <a:r>
              <a:rPr lang="en-US" sz="9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FetchSelectedVideoCommand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0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0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ViewModels</a:t>
            </a:r>
            <a:r>
              <a:rPr lang="en-US" sz="9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PlayerPageViewModel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/&gt;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&lt;/</a:t>
            </a:r>
            <a:r>
              <a:rPr lang="en-US" sz="9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ContentPage.BindingContext</a:t>
            </a:r>
            <a:r>
              <a:rPr lang="en-US" sz="9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&gt;</a:t>
            </a:r>
            <a:endParaRPr lang="ko-KR" sz="9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4" name="텍스트 상자 2"/>
          <p:cNvSpPr txBox="1">
            <a:spLocks noChangeArrowheads="1"/>
          </p:cNvSpPr>
          <p:nvPr/>
        </p:nvSpPr>
        <p:spPr bwMode="auto">
          <a:xfrm>
            <a:off x="2014415" y="4658546"/>
            <a:ext cx="3424237" cy="135813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static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BindableProperty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.Create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 err="1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"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  <a:r>
              <a:rPr lang="en-US" sz="800" kern="0" dirty="0" err="1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typeof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PlayerPage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), </a:t>
            </a:r>
          </a:p>
          <a:p>
            <a:pPr marL="254000"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.Stopped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BindingMode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.TwoWay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 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(</a:t>
            </a:r>
            <a:r>
              <a:rPr lang="en-US" sz="800" kern="0" dirty="0" err="1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GetValue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set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SetValue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(</a:t>
            </a:r>
            <a:r>
              <a:rPr lang="en-US" sz="800" kern="0" dirty="0" err="1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PlayerStatusProperty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, </a:t>
            </a:r>
            <a:r>
              <a:rPr lang="en-US" sz="80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value</a:t>
            </a: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);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5" name="텍스트 상자 2"/>
          <p:cNvSpPr txBox="1">
            <a:spLocks noChangeArrowheads="1"/>
          </p:cNvSpPr>
          <p:nvPr/>
        </p:nvSpPr>
        <p:spPr bwMode="auto">
          <a:xfrm>
            <a:off x="5817395" y="2780487"/>
            <a:ext cx="3434272" cy="147058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private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currentStatus;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public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800" kern="0">
                <a:solidFill>
                  <a:srgbClr val="2B91AF"/>
                </a:solidFill>
                <a:effectLst/>
                <a:latin typeface="Consolas"/>
                <a:ea typeface="맑은 고딕"/>
                <a:cs typeface="Consolas"/>
              </a:rPr>
              <a:t>PlayerStatus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CurrentStatus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{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get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=&gt; currentStatus;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set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{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currentStatus = </a:t>
            </a:r>
            <a:r>
              <a:rPr lang="en-US" sz="800" kern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value</a:t>
            </a: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   OnPropertyChanged();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}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800" kern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}</a:t>
            </a:r>
            <a:endParaRPr lang="ko-KR" sz="800" kern="100">
              <a:effectLst/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46" name="텍스트 상자 2"/>
          <p:cNvSpPr txBox="1">
            <a:spLocks noChangeArrowheads="1"/>
          </p:cNvSpPr>
          <p:nvPr/>
        </p:nvSpPr>
        <p:spPr bwMode="auto">
          <a:xfrm>
            <a:off x="6348578" y="4398068"/>
            <a:ext cx="3854889" cy="762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7200" tIns="7200" rIns="7200" bIns="7200" anchor="t" anchorCtr="0">
            <a:no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&lt;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View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x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: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Class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="VideoPlayerLite.Views.MediaRenderingView"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CurrentPosition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SelectedVideo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sz="950" kern="0" dirty="0">
                <a:solidFill>
                  <a:srgbClr val="000000"/>
                </a:solidFill>
                <a:effectLst/>
                <a:latin typeface="Consolas"/>
                <a:ea typeface="맑은 고딕"/>
                <a:cs typeface="Consolas"/>
              </a:rPr>
              <a:t>     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="{</a:t>
            </a:r>
            <a:r>
              <a:rPr lang="en-US" sz="950" kern="0" dirty="0">
                <a:solidFill>
                  <a:srgbClr val="A31515"/>
                </a:solidFill>
                <a:effectLst/>
                <a:latin typeface="Consolas"/>
                <a:ea typeface="맑은 고딕"/>
                <a:cs typeface="Consolas"/>
              </a:rPr>
              <a:t>Binding</a:t>
            </a:r>
            <a:r>
              <a:rPr lang="en-US" sz="950" kern="0" dirty="0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 </a:t>
            </a:r>
            <a:r>
              <a:rPr lang="en-US" sz="950" kern="0" dirty="0" err="1">
                <a:solidFill>
                  <a:srgbClr val="FF0000"/>
                </a:solidFill>
                <a:effectLst/>
                <a:latin typeface="Consolas"/>
                <a:ea typeface="맑은 고딕"/>
                <a:cs typeface="Consolas"/>
              </a:rPr>
              <a:t>CurrentStatus</a:t>
            </a:r>
            <a:r>
              <a:rPr lang="en-US" sz="950" kern="0" dirty="0">
                <a:solidFill>
                  <a:srgbClr val="0000FF"/>
                </a:solidFill>
                <a:effectLst/>
                <a:latin typeface="Consolas"/>
                <a:ea typeface="맑은 고딕"/>
                <a:cs typeface="Consolas"/>
              </a:rPr>
              <a:t>}"/&gt;</a:t>
            </a:r>
            <a:endParaRPr lang="ko-KR" sz="1000" kern="100" dirty="0">
              <a:effectLst/>
              <a:latin typeface="맑은 고딕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65553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301444"/>
            <a:ext cx="11354714" cy="2139688"/>
          </a:xfrm>
        </p:spPr>
        <p:txBody>
          <a:bodyPr/>
          <a:lstStyle/>
          <a:p>
            <a:r>
              <a:rPr lang="en-US" altLang="ko-KR" dirty="0"/>
              <a:t>More Information of </a:t>
            </a:r>
            <a:r>
              <a:rPr lang="en-US" altLang="ko-KR" dirty="0" err="1"/>
              <a:t>Tizen</a:t>
            </a:r>
            <a:r>
              <a:rPr lang="en-US" altLang="ko-KR" dirty="0"/>
              <a:t> .NET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04241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Tizen Tools Roadmap </a:t>
            </a:r>
            <a:endParaRPr lang="ko-KR" altLang="en-US" dirty="0"/>
          </a:p>
        </p:txBody>
      </p:sp>
      <p:pic>
        <p:nvPicPr>
          <p:cNvPr id="6" name="Picture 2" descr="C:\Users\samsung\Desktop\PPT내용구성\Too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74" y="1296353"/>
            <a:ext cx="7731017" cy="48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9750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Tizen Community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4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Link : </a:t>
            </a:r>
            <a:r>
              <a:rPr lang="en-US" altLang="ko-KR" sz="2800" dirty="0">
                <a:hlinkClick r:id="rId2"/>
              </a:rPr>
              <a:t>https://developer.tizen.org/forums</a:t>
            </a:r>
            <a:endParaRPr lang="ko-KR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828799"/>
            <a:ext cx="5786826" cy="426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828799"/>
            <a:ext cx="5788455" cy="426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2810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7150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148AE-22F2-430C-AC4D-A467BDA1C3C4}"/>
              </a:ext>
            </a:extLst>
          </p:cNvPr>
          <p:cNvSpPr txBox="1"/>
          <p:nvPr/>
        </p:nvSpPr>
        <p:spPr>
          <a:xfrm>
            <a:off x="2641600" y="1533236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46659"/>
          </a:xfrm>
        </p:spPr>
        <p:txBody>
          <a:bodyPr/>
          <a:lstStyle/>
          <a:p>
            <a:r>
              <a:rPr lang="en-US" altLang="ko-KR" sz="6000" dirty="0"/>
              <a:t>How to install VS tools for Tizen after M2 release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3742854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080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99599" indent="0">
              <a:buNone/>
            </a:pPr>
            <a:r>
              <a:rPr lang="en-US" sz="2350" dirty="0">
                <a:latin typeface="+mn-lt"/>
              </a:rPr>
              <a:t>Link : </a:t>
            </a:r>
            <a:r>
              <a:rPr lang="en-US" sz="2350" dirty="0">
                <a:latin typeface="+mn-lt"/>
                <a:hlinkClick r:id="rId3"/>
              </a:rPr>
              <a:t>https://developer.tizen.org/development/tizen-.net-preview/getting-started</a:t>
            </a:r>
            <a:r>
              <a:rPr lang="en-US" sz="2350" dirty="0">
                <a:latin typeface="+mn-lt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(Preview)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755157" y="1114230"/>
            <a:ext cx="4749019" cy="4462707"/>
            <a:chOff x="5697286" y="1005841"/>
            <a:chExt cx="4865324" cy="4572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150"/>
            <a:stretch/>
          </p:blipFill>
          <p:spPr bwMode="auto">
            <a:xfrm>
              <a:off x="5697287" y="1005841"/>
              <a:ext cx="4865323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 bwMode="auto">
            <a:xfrm>
              <a:off x="5697286" y="4237790"/>
              <a:ext cx="730461" cy="699969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2300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292" y="1162016"/>
            <a:ext cx="11653523" cy="510524"/>
          </a:xfrm>
        </p:spPr>
        <p:txBody>
          <a:bodyPr/>
          <a:lstStyle/>
          <a:p>
            <a:pPr marL="336145" lvl="1" indent="0">
              <a:buNone/>
            </a:pPr>
            <a:r>
              <a:rPr lang="en-US" dirty="0"/>
              <a:t>Tools &gt; Extensions and Updates…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42" y="1952085"/>
            <a:ext cx="1011855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63" y="1952085"/>
            <a:ext cx="1035805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4104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80123"/>
            <a:ext cx="4286187" cy="1162241"/>
          </a:xfrm>
        </p:spPr>
        <p:txBody>
          <a:bodyPr/>
          <a:lstStyle/>
          <a:p>
            <a:pPr marL="336145" lvl="1" indent="0">
              <a:buNone/>
            </a:pPr>
            <a:r>
              <a:rPr lang="en-US" dirty="0"/>
              <a:t>Click “Change your Extensions and Updates settings”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1" y="1123531"/>
            <a:ext cx="6951843" cy="481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1" y="1114887"/>
            <a:ext cx="6951843" cy="482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E05C40-7A45-4ECF-BCB7-5DD3547118F1}"/>
              </a:ext>
            </a:extLst>
          </p:cNvPr>
          <p:cNvSpPr/>
          <p:nvPr/>
        </p:nvSpPr>
        <p:spPr bwMode="auto">
          <a:xfrm>
            <a:off x="4619134" y="5269584"/>
            <a:ext cx="2224726" cy="348791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854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879" y="1189177"/>
            <a:ext cx="11653523" cy="4776500"/>
          </a:xfrm>
        </p:spPr>
        <p:txBody>
          <a:bodyPr/>
          <a:lstStyle/>
          <a:p>
            <a:pPr marL="99599" indent="0">
              <a:buNone/>
            </a:pPr>
            <a:r>
              <a:rPr lang="en-US" altLang="ko-KR" dirty="0"/>
              <a:t>.NET Standard API</a:t>
            </a:r>
          </a:p>
          <a:p>
            <a:pPr marL="560241" lvl="2" indent="0">
              <a:buNone/>
            </a:pPr>
            <a:r>
              <a:rPr lang="en-US" altLang="ko-KR" dirty="0"/>
              <a:t>C# language base class libraries and features</a:t>
            </a:r>
          </a:p>
          <a:p>
            <a:pPr marL="99599" indent="0">
              <a:buNone/>
            </a:pPr>
            <a:r>
              <a:rPr lang="en-US" altLang="ko-KR" dirty="0" err="1"/>
              <a:t>Xamarin.Forms</a:t>
            </a:r>
            <a:endParaRPr lang="en-US" altLang="ko-KR" dirty="0"/>
          </a:p>
          <a:p>
            <a:pPr marL="560241" lvl="2" indent="0">
              <a:buNone/>
            </a:pPr>
            <a:r>
              <a:rPr lang="en-US" altLang="ko-KR" dirty="0"/>
              <a:t>Allows you to efficiently build a user interface from standard components in C# or XAML.</a:t>
            </a:r>
          </a:p>
          <a:p>
            <a:pPr marL="99599" indent="0">
              <a:buNone/>
            </a:pPr>
            <a:r>
              <a:rPr lang="en-US" altLang="ko-KR" dirty="0" err="1"/>
              <a:t>Tizen.Xamarin.Forms.Extension</a:t>
            </a:r>
            <a:endParaRPr lang="en-US" altLang="ko-KR" dirty="0"/>
          </a:p>
          <a:p>
            <a:pPr marL="560241" lvl="2" indent="0">
              <a:buNone/>
            </a:pPr>
            <a:r>
              <a:rPr lang="en-US" altLang="ko-KR" dirty="0"/>
              <a:t>The rich set of native </a:t>
            </a:r>
            <a:r>
              <a:rPr lang="en-US" altLang="ko-KR" dirty="0" err="1"/>
              <a:t>Tizen</a:t>
            </a:r>
            <a:r>
              <a:rPr lang="en-US" altLang="ko-KR" dirty="0"/>
              <a:t> UI components.</a:t>
            </a:r>
          </a:p>
          <a:p>
            <a:pPr marL="99599" indent="0">
              <a:buNone/>
            </a:pPr>
            <a:r>
              <a:rPr lang="en-US" altLang="ko-KR" dirty="0" err="1"/>
              <a:t>Tizen</a:t>
            </a:r>
            <a:r>
              <a:rPr lang="en-US" altLang="ko-KR" dirty="0"/>
              <a:t> platform-specific API</a:t>
            </a:r>
          </a:p>
          <a:p>
            <a:pPr marL="560241" lvl="2" indent="0">
              <a:buNone/>
            </a:pPr>
            <a:r>
              <a:rPr lang="en-US" altLang="ko-KR" dirty="0"/>
              <a:t>The platform-specific features not covered by the generic .NET and </a:t>
            </a:r>
            <a:r>
              <a:rPr lang="en-US" altLang="ko-KR" dirty="0" err="1"/>
              <a:t>Xamarin.Forms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marL="336145" lvl="1" indent="0">
              <a:buNone/>
            </a:pPr>
            <a:r>
              <a:rPr lang="en-US" dirty="0"/>
              <a:t>Link : </a:t>
            </a:r>
            <a:r>
              <a:rPr lang="en-US" altLang="ko-KR" dirty="0">
                <a:hlinkClick r:id="rId3"/>
              </a:rPr>
              <a:t>https://developer.tizen.org/development/tizen-.net-preview/api</a:t>
            </a:r>
            <a:r>
              <a:rPr lang="en-US" dirty="0"/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What are we going to use?</a:t>
            </a:r>
          </a:p>
        </p:txBody>
      </p:sp>
    </p:spTree>
    <p:extLst>
      <p:ext uri="{BB962C8B-B14F-4D97-AF65-F5344CB8AC3E}">
        <p14:creationId xmlns:p14="http://schemas.microsoft.com/office/powerpoint/2010/main" val="290737123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3980032" cy="1703543"/>
          </a:xfrm>
        </p:spPr>
        <p:txBody>
          <a:bodyPr/>
          <a:lstStyle/>
          <a:p>
            <a:pPr marL="99599" indent="0">
              <a:buNone/>
            </a:pPr>
            <a:r>
              <a:rPr lang="en-US" sz="2350" dirty="0">
                <a:latin typeface="+mn-lt"/>
              </a:rPr>
              <a:t>Add Extension Gallery</a:t>
            </a:r>
          </a:p>
          <a:p>
            <a:pPr marL="99599" indent="0">
              <a:buNone/>
            </a:pPr>
            <a:endParaRPr lang="en-US" sz="2350" dirty="0">
              <a:latin typeface="+mn-lt"/>
            </a:endParaRPr>
          </a:p>
          <a:p>
            <a:pPr marL="99599" indent="0">
              <a:buNone/>
            </a:pPr>
            <a:endParaRPr lang="en-US" sz="2350" dirty="0">
              <a:latin typeface="+mn-lt"/>
            </a:endParaRPr>
          </a:p>
          <a:p>
            <a:pPr marL="99599" indent="0">
              <a:buNone/>
            </a:pPr>
            <a:r>
              <a:rPr lang="en-US" sz="2350" dirty="0">
                <a:latin typeface="+mn-lt"/>
              </a:rPr>
              <a:t>URL: To be released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#3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16" y="1167897"/>
            <a:ext cx="7270100" cy="491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76039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855" y="1189177"/>
            <a:ext cx="4309450" cy="3077766"/>
          </a:xfrm>
        </p:spPr>
        <p:txBody>
          <a:bodyPr/>
          <a:lstStyle/>
          <a:p>
            <a:pPr marL="99599" indent="0">
              <a:buNone/>
            </a:pPr>
            <a:r>
              <a:rPr lang="en-US" altLang="ko-KR" sz="2350" dirty="0">
                <a:latin typeface="+mn-lt"/>
              </a:rPr>
              <a:t>Tools &gt; Extensions and Updates… &gt; Online &gt; Added Gallery</a:t>
            </a:r>
          </a:p>
          <a:p>
            <a:pPr marL="336145" lvl="1" indent="0">
              <a:buNone/>
            </a:pPr>
            <a:endParaRPr lang="en-US" altLang="ko-KR" sz="2350" dirty="0"/>
          </a:p>
          <a:p>
            <a:pPr marL="99599" indent="0">
              <a:buNone/>
            </a:pPr>
            <a:r>
              <a:rPr lang="en-US" altLang="ko-KR" sz="2350" dirty="0">
                <a:latin typeface="+mn-lt"/>
              </a:rPr>
              <a:t>Download</a:t>
            </a:r>
          </a:p>
          <a:p>
            <a:pPr marL="336145" lvl="1" indent="0">
              <a:buNone/>
            </a:pPr>
            <a:endParaRPr lang="en-US" altLang="ko-KR" sz="2350" dirty="0"/>
          </a:p>
          <a:p>
            <a:pPr marL="99599" indent="0">
              <a:buNone/>
            </a:pPr>
            <a:r>
              <a:rPr lang="en-US" sz="2350" dirty="0">
                <a:latin typeface="+mn-lt"/>
              </a:rPr>
              <a:t>Close Visual Studio and Install Tools for </a:t>
            </a:r>
            <a:r>
              <a:rPr lang="en-US" sz="2350" dirty="0" err="1">
                <a:latin typeface="+mn-lt"/>
              </a:rPr>
              <a:t>Tizen</a:t>
            </a:r>
            <a:endParaRPr lang="en-US" sz="235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#3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88" y="1113576"/>
            <a:ext cx="7324769" cy="507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88" y="1104471"/>
            <a:ext cx="7324769" cy="5082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46847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524"/>
          </a:xfrm>
        </p:spPr>
        <p:txBody>
          <a:bodyPr/>
          <a:lstStyle/>
          <a:p>
            <a:pPr marL="336145" lvl="1" indent="0">
              <a:buNone/>
            </a:pPr>
            <a:r>
              <a:rPr lang="en-US" altLang="ko-KR" dirty="0"/>
              <a:t>Tools &gt; </a:t>
            </a:r>
            <a:r>
              <a:rPr lang="en-US" altLang="ko-KR" dirty="0" err="1"/>
              <a:t>Tizen</a:t>
            </a:r>
            <a:r>
              <a:rPr lang="en-US" altLang="ko-KR" dirty="0"/>
              <a:t> &gt; Package Manager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#4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46" y="1859780"/>
            <a:ext cx="8786812" cy="402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47" y="1843704"/>
            <a:ext cx="8786812" cy="410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77230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56" y="1116754"/>
            <a:ext cx="6050080" cy="510140"/>
          </a:xfrm>
        </p:spPr>
        <p:txBody>
          <a:bodyPr/>
          <a:lstStyle/>
          <a:p>
            <a:pPr marL="99599" indent="0">
              <a:buNone/>
            </a:pPr>
            <a:r>
              <a:rPr lang="en-US" altLang="ko-KR" sz="2350" dirty="0">
                <a:latin typeface="+mn-lt"/>
              </a:rPr>
              <a:t>Tools &gt; </a:t>
            </a:r>
            <a:r>
              <a:rPr lang="en-US" altLang="ko-KR" sz="2350" dirty="0" err="1">
                <a:latin typeface="+mn-lt"/>
              </a:rPr>
              <a:t>Tizen</a:t>
            </a:r>
            <a:r>
              <a:rPr lang="en-US" altLang="ko-KR" sz="2350" dirty="0">
                <a:latin typeface="+mn-lt"/>
              </a:rPr>
              <a:t> &gt; Package Manager</a:t>
            </a:r>
            <a:endParaRPr lang="en-US" sz="235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#5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85" y="1665542"/>
            <a:ext cx="7113006" cy="446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85" y="1663694"/>
            <a:ext cx="7113005" cy="44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57985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0140"/>
          </a:xfrm>
        </p:spPr>
        <p:txBody>
          <a:bodyPr/>
          <a:lstStyle/>
          <a:p>
            <a:pPr marL="99599" indent="0">
              <a:buNone/>
            </a:pPr>
            <a:r>
              <a:rPr lang="en-US" altLang="ko-KR" sz="2350" dirty="0">
                <a:latin typeface="+mn-lt"/>
              </a:rPr>
              <a:t>Tools &gt; </a:t>
            </a:r>
            <a:r>
              <a:rPr lang="en-US" altLang="ko-KR" sz="2350" dirty="0" err="1">
                <a:latin typeface="+mn-lt"/>
              </a:rPr>
              <a:t>Tizen</a:t>
            </a:r>
            <a:r>
              <a:rPr lang="en-US" altLang="ko-KR" sz="2350" dirty="0">
                <a:latin typeface="+mn-lt"/>
              </a:rPr>
              <a:t> &gt; Package Manager</a:t>
            </a:r>
            <a:endParaRPr lang="en-US" sz="235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#6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01" y="905351"/>
            <a:ext cx="4958186" cy="510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48407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Verify Tools has been installed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26" y="1355243"/>
            <a:ext cx="6208679" cy="430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631" y="1355243"/>
            <a:ext cx="6223474" cy="431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5168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altLang="ko-KR" dirty="0"/>
              <a:t>Visual Studio Tools for Tizen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4113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080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336145" lvl="1" indent="0">
              <a:buNone/>
            </a:pPr>
            <a:endParaRPr lang="en-US" dirty="0"/>
          </a:p>
          <a:p>
            <a:pPr marL="99599" indent="0">
              <a:buNone/>
            </a:pPr>
            <a:r>
              <a:rPr lang="en-US" sz="2350" dirty="0">
                <a:latin typeface="+mn-lt"/>
              </a:rPr>
              <a:t>Link : </a:t>
            </a:r>
            <a:r>
              <a:rPr lang="en-US" sz="2350" dirty="0">
                <a:latin typeface="+mn-lt"/>
                <a:hlinkClick r:id="rId3"/>
              </a:rPr>
              <a:t>https://developer.tizen.org/development/tizen-.net-preview/getting-started</a:t>
            </a:r>
            <a:r>
              <a:rPr lang="en-US" sz="2350" dirty="0">
                <a:latin typeface="+mn-lt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install the preview version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50357" y="1114230"/>
            <a:ext cx="4749019" cy="4462707"/>
            <a:chOff x="5697286" y="1005841"/>
            <a:chExt cx="4865324" cy="4572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150"/>
            <a:stretch/>
          </p:blipFill>
          <p:spPr bwMode="auto">
            <a:xfrm>
              <a:off x="5697287" y="1005841"/>
              <a:ext cx="4865323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 bwMode="auto">
            <a:xfrm>
              <a:off x="5697286" y="4237790"/>
              <a:ext cx="730461" cy="699969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7909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2051C8-1D54-4CAE-822B-9BF5C05E3E63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b0e4521d-181b-4aee-b4a8-952b2bc14729"/>
    <ds:schemaRef ds:uri="http://schemas.microsoft.com/office/infopath/2007/PartnerControls"/>
    <ds:schemaRef ds:uri="http://schemas.openxmlformats.org/package/2006/metadata/core-properties"/>
    <ds:schemaRef ds:uri="ed971524-76e7-40a8-a01a-f99956bd178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17016</TotalTime>
  <Words>4500</Words>
  <Application>Microsoft Office PowerPoint</Application>
  <PresentationFormat>Widescreen</PresentationFormat>
  <Paragraphs>1270</Paragraphs>
  <Slides>75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SamsungOne 300</vt:lpstr>
      <vt:lpstr>맑은 고딕</vt:lpstr>
      <vt:lpstr>Arial</vt:lpstr>
      <vt:lpstr>Calibri</vt:lpstr>
      <vt:lpstr>Consolas</vt:lpstr>
      <vt:lpstr>Segoe UI</vt:lpstr>
      <vt:lpstr>Segoe UI Light</vt:lpstr>
      <vt:lpstr>Times New Roman</vt:lpstr>
      <vt:lpstr>Wingdings</vt:lpstr>
      <vt:lpstr>Connect_2016_Template_Light</vt:lpstr>
      <vt:lpstr> Learn. Imagine. Build. .NET Conf  </vt:lpstr>
      <vt:lpstr>Developing Xamarin Forms TV Applications for Tizen</vt:lpstr>
      <vt:lpstr>.NET in Tizen</vt:lpstr>
      <vt:lpstr>Tizen .NET</vt:lpstr>
      <vt:lpstr>Tizen .NET Overview</vt:lpstr>
      <vt:lpstr>Roadmap</vt:lpstr>
      <vt:lpstr> What are we going to use?</vt:lpstr>
      <vt:lpstr>Visual Studio Tools for Tizen</vt:lpstr>
      <vt:lpstr>How to install the preview version</vt:lpstr>
      <vt:lpstr>How to install the official release</vt:lpstr>
      <vt:lpstr>Tizen Tools in VS</vt:lpstr>
      <vt:lpstr>Project Wizard</vt:lpstr>
      <vt:lpstr>Certificate Manager</vt:lpstr>
      <vt:lpstr>Tizen Manifest Editor</vt:lpstr>
      <vt:lpstr>Emulator Manager</vt:lpstr>
      <vt:lpstr>Device Manager</vt:lpstr>
      <vt:lpstr>Log Viewer</vt:lpstr>
      <vt:lpstr>API and Privilege Checker</vt:lpstr>
      <vt:lpstr>Adding Tizen Project to the Existing Project</vt:lpstr>
      <vt:lpstr>Adding Tizen project to the existing solution </vt:lpstr>
      <vt:lpstr>Adding Tizen project to the existing solution</vt:lpstr>
      <vt:lpstr>Adding Tizen project to the existing solution</vt:lpstr>
      <vt:lpstr>Adding .NET Standard Library Project</vt:lpstr>
      <vt:lpstr>Adding .NET Standard Library Project</vt:lpstr>
      <vt:lpstr>Installing required package</vt:lpstr>
      <vt:lpstr>Adding references to Shared project</vt:lpstr>
      <vt:lpstr>Removing Portable Project</vt:lpstr>
      <vt:lpstr>Building Xamarin Application -Video Player Lite</vt:lpstr>
      <vt:lpstr>Features</vt:lpstr>
      <vt:lpstr>Code:</vt:lpstr>
      <vt:lpstr>Key screens of Video Player Lite</vt:lpstr>
      <vt:lpstr>Views in Video Player Lite pages</vt:lpstr>
      <vt:lpstr>Structure Overview</vt:lpstr>
      <vt:lpstr>Code - Library Page</vt:lpstr>
      <vt:lpstr>Views in Media library page</vt:lpstr>
      <vt:lpstr>Procedure to retrieve video content </vt:lpstr>
      <vt:lpstr>Procedure to retrieve video content</vt:lpstr>
      <vt:lpstr>Binding between View and ViewModel</vt:lpstr>
      <vt:lpstr>Binding between View and ViewModel</vt:lpstr>
      <vt:lpstr>MediaItemProvider</vt:lpstr>
      <vt:lpstr>MediaItemProvider</vt:lpstr>
      <vt:lpstr>GetVideoItemList() in Android and Tizen</vt:lpstr>
      <vt:lpstr>Interactions between ViewModel and Model</vt:lpstr>
      <vt:lpstr>Playing Video (almost)</vt:lpstr>
      <vt:lpstr>Code: Player Page</vt:lpstr>
      <vt:lpstr>MVVM to support Player Page </vt:lpstr>
      <vt:lpstr>Views in PlayerPage</vt:lpstr>
      <vt:lpstr>MediaRenderingView</vt:lpstr>
      <vt:lpstr>MediaRenderingViewRenderer</vt:lpstr>
      <vt:lpstr>Understand the Player.State in Tizen</vt:lpstr>
      <vt:lpstr>How to use the player in Tizen</vt:lpstr>
      <vt:lpstr>Working with a custom renderer</vt:lpstr>
      <vt:lpstr>Working with a custom renderer</vt:lpstr>
      <vt:lpstr>Procedure to control the player : Play &amp; Pause</vt:lpstr>
      <vt:lpstr>Procedure to control the player : Play &amp; Pause</vt:lpstr>
      <vt:lpstr>Binding between View and ViewModel</vt:lpstr>
      <vt:lpstr>Procedure to control the player: Next &amp; Previous</vt:lpstr>
      <vt:lpstr>Procedure to control the player: Next &amp; Previous</vt:lpstr>
      <vt:lpstr>Procedure to control the player: Next &amp; Previous</vt:lpstr>
      <vt:lpstr>Binding between View and ViewModel</vt:lpstr>
      <vt:lpstr>More Information of Tizen .NET</vt:lpstr>
      <vt:lpstr>Tizen Tools Roadmap </vt:lpstr>
      <vt:lpstr>Tizen Community</vt:lpstr>
      <vt:lpstr>Thank you!</vt:lpstr>
      <vt:lpstr>PowerPoint Presentation</vt:lpstr>
      <vt:lpstr>How to install VS tools for Tizen after M2 release</vt:lpstr>
      <vt:lpstr>How to install (Preview)</vt:lpstr>
      <vt:lpstr>How to install #1</vt:lpstr>
      <vt:lpstr>How to install #2</vt:lpstr>
      <vt:lpstr>How to install #3</vt:lpstr>
      <vt:lpstr>How to install #3</vt:lpstr>
      <vt:lpstr>How to install #4</vt:lpstr>
      <vt:lpstr>How to install #5</vt:lpstr>
      <vt:lpstr>How to install #6</vt:lpstr>
      <vt:lpstr>Verify Tools has been installed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youngjoo Park</cp:lastModifiedBy>
  <cp:revision>581</cp:revision>
  <dcterms:modified xsi:type="dcterms:W3CDTF">2017-09-20T20:53:53Z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